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2" r:id="rId3"/>
    <p:sldId id="288" r:id="rId4"/>
    <p:sldId id="275" r:id="rId5"/>
    <p:sldId id="289" r:id="rId6"/>
    <p:sldId id="27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F0F01-9B61-250F-281E-AB77E3130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71F067-CF64-AE96-9082-72011DD10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CC8011-16D6-C7E5-ECC2-4D0760E0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334639-DE71-9A07-7924-0CAE4422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2E8444-EB04-648A-50F7-81DD801C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557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58A24-DBEF-73C9-3EBA-D1B32E8C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4B7271-6A6E-82F7-BD27-029953080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C72027-CF36-2BC3-4F95-93B35712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C03ED-FA7F-7751-C961-2D95AE20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52EE95-2D6F-4E2A-1AB4-522C0986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109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279D79-69C3-0977-8022-E27CD0A35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F6DFB6-7ADE-6520-B5B6-56181830D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C17CD5-4823-DDBC-DDC4-4A0C2EED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9D5D02-6071-23C5-60F8-AAAF974D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5DB7EA-83AB-45B5-7E5B-C7E4789C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4085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section grè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0FF4B85-4AEE-B126-AD33-89B26085EB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D5ABAAA-07C9-4E5C-A4CD-8E51D041B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772" y="2700565"/>
            <a:ext cx="8782082" cy="181566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cap="none" baseline="0">
                <a:solidFill>
                  <a:schemeClr val="bg1"/>
                </a:solidFill>
                <a:latin typeface="BRHendrix-Regular" panose="01000000000000000000" pitchFamily="50" charset="0"/>
              </a:defRPr>
            </a:lvl1pPr>
          </a:lstStyle>
          <a:p>
            <a:r>
              <a:rPr lang="fr-CA" noProof="0" dirty="0"/>
              <a:t>Page de section </a:t>
            </a:r>
            <a:br>
              <a:rPr lang="fr-CA" noProof="0" dirty="0"/>
            </a:br>
            <a:r>
              <a:rPr lang="fr-CA" noProof="0" dirty="0"/>
              <a:t>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4132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ontenu texte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EDDB318-F5A2-C483-F00F-6FABA58B18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DA34E51-ACD9-4CA9-98F0-93C5C038FB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1270" y="613887"/>
            <a:ext cx="7474503" cy="79478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cap="all" baseline="0">
                <a:solidFill>
                  <a:schemeClr val="tx1"/>
                </a:solidFill>
                <a:latin typeface="BRHendrix-Regular" panose="01000000000000000000" pitchFamily="50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1F66F329-C3B8-49CA-B9E8-D27ADAF986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2212" y="2022558"/>
            <a:ext cx="6323012" cy="3389701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1pPr>
            <a:lvl2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2pPr>
            <a:lvl3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3pPr>
            <a:lvl4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4pPr>
            <a:lvl5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10" name="Espace réservé pour une image  3">
            <a:extLst>
              <a:ext uri="{FF2B5EF4-FFF2-40B4-BE49-F238E27FC236}">
                <a16:creationId xmlns:a16="http://schemas.microsoft.com/office/drawing/2014/main" id="{1A422513-FD79-449C-A11B-C2636D1B0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29024" y="2022558"/>
            <a:ext cx="3206750" cy="3389701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BRHendrix-Regular" panose="01000000000000000000" pitchFamily="50" charset="0"/>
              </a:defRPr>
            </a:lvl1pPr>
          </a:lstStyle>
          <a:p>
            <a:r>
              <a:rPr lang="fr-CA" dirty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70069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F2A00-E275-76D2-98B4-773BC450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AF556-E255-CF47-84B3-4AE2F2E7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D1C56E-17AB-B4B3-FE7C-73F7EC91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9230D6-7577-C463-AF4E-DFE9E7B31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F7BCD1-52CB-24BD-C1AE-F652ECB9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53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CD653-60E9-D7AA-2963-F1969E45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BBA06A-4EDE-0913-330F-9D8C1EE13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D7D54F-18E0-0CDD-A81F-B87BA727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9CEEF-C7AA-BF59-4C48-6E6008C5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A64514-BE15-E2DE-1D59-9AD0F1FC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55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44EA2-FF0F-EB5F-EEF4-D764BF45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D0BD7-09FE-C461-F710-0BB51EC7D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8F703A-AD49-5462-1935-D0991E1FD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44F5AB-C306-419F-DD0B-E136A9E2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868650-CF3D-3524-AC60-0CB62714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1838FB-F791-0DA4-1560-B80CE345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92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D1E20-DF07-B66C-22B3-B6575108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E6EC64-1237-AAF1-8738-44D5B1526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0DFFC7-CED8-2142-30D7-7B72ADDD5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D9FA2F-3BCC-E3A8-6B51-5BA9338A4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18831F-2901-40D8-F1D6-9C8BC96B0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0A8824-302A-0F48-E25E-1D166DA2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EE82D5-344D-A142-B62B-6DFC8FC4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D1004F-5316-16C4-5C7F-56884BA4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148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2CE1B-DCD0-084A-B74B-1CC5AD86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BA9BEC-2375-68B6-776D-5D0AB3D9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A4E13B-62A8-C899-8027-07B3C4AC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DFA58A-0A17-4C07-6CFD-B712908E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87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3A982B-E772-6BBE-C4C7-CEAFBFF4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351E27-5F53-BFDE-32D4-6D1AD2E5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CF73BE-0DDB-9342-46B6-979E153B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51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C0199-DF74-0A00-7F6B-E7BFD7C4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FAEEE7-C377-FF4B-760E-CE695FD9A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4A6A4E-90AF-B8FD-3983-A5974D1E3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EE0355-1DEB-9685-6E26-190D31E3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B6D0D7-8840-53D5-32B5-416B8626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BAE7C8-9897-2943-917A-5FF3C948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16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D6A55-BF7D-5559-2752-AE5008B0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04D1FC-C6E7-E728-BF5F-81730DBAE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4A0E1A-C89D-BC3C-FC48-804F955CB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D4CBB9-39D1-35DA-829F-AC7D8917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EDD6B9-2F20-C361-5111-8620CAA9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0B1D21-DBC8-DF93-B8D1-2C692E40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852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31EF39-EB1A-8CAB-18A2-A10F4891B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410821-1586-CA94-70A9-296A0827D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0C9830-F6A7-9397-8BEF-269C8BD52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4343-DE10-416B-879E-C832DB5AFDD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F5AC2-02CD-1E04-1594-B888A63FF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632F1D-03A4-146A-DF0B-2043E28B6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AD72-0AAD-422A-907F-C634C80A74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037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972A3-C711-4E43-8EAE-2190EE21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606" y="1433827"/>
            <a:ext cx="10788865" cy="1815660"/>
          </a:xfrm>
        </p:spPr>
        <p:txBody>
          <a:bodyPr/>
          <a:lstStyle/>
          <a:p>
            <a:r>
              <a:rPr lang="fr-FR" sz="3200" dirty="0"/>
              <a:t>Les pages suivantes peuvent être copiées et collées dans votre présentation et affichées à l’écran :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EA33570-BF86-439C-BB6F-47A1EB3C4CD4}"/>
              </a:ext>
            </a:extLst>
          </p:cNvPr>
          <p:cNvSpPr txBox="1">
            <a:spLocks/>
          </p:cNvSpPr>
          <p:nvPr/>
        </p:nvSpPr>
        <p:spPr>
          <a:xfrm>
            <a:off x="625554" y="3114485"/>
            <a:ext cx="8782082" cy="1815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400" kern="1200" cap="none" baseline="0">
                <a:solidFill>
                  <a:schemeClr val="bg1"/>
                </a:solidFill>
                <a:latin typeface="BRHendrix-Regular" panose="01000000000000000000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Première diapo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Durant la pause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À la fin du cours</a:t>
            </a:r>
          </a:p>
        </p:txBody>
      </p:sp>
      <p:sp>
        <p:nvSpPr>
          <p:cNvPr id="5" name="Rectangle : carré corné 4">
            <a:extLst>
              <a:ext uri="{FF2B5EF4-FFF2-40B4-BE49-F238E27FC236}">
                <a16:creationId xmlns:a16="http://schemas.microsoft.com/office/drawing/2014/main" id="{B3746EA4-5115-4A6B-BF66-89C650E0ABFA}"/>
              </a:ext>
            </a:extLst>
          </p:cNvPr>
          <p:cNvSpPr/>
          <p:nvPr/>
        </p:nvSpPr>
        <p:spPr>
          <a:xfrm>
            <a:off x="9098454" y="4270159"/>
            <a:ext cx="2467992" cy="2151507"/>
          </a:xfrm>
          <a:prstGeom prst="foldedCorner">
            <a:avLst/>
          </a:prstGeom>
          <a:solidFill>
            <a:srgbClr val="F7F3BF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Note à enlever pour les étudiant·es.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87B33-1EA6-46A7-8979-154ACBBE6492}"/>
              </a:ext>
            </a:extLst>
          </p:cNvPr>
          <p:cNvSpPr/>
          <p:nvPr/>
        </p:nvSpPr>
        <p:spPr>
          <a:xfrm>
            <a:off x="8395168" y="369305"/>
            <a:ext cx="2890535" cy="70788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325148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AC9C-A845-635A-A9B1-3E738FA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831" y="650957"/>
            <a:ext cx="4799882" cy="794784"/>
          </a:xfrm>
        </p:spPr>
        <p:txBody>
          <a:bodyPr>
            <a:noAutofit/>
          </a:bodyPr>
          <a:lstStyle/>
          <a:p>
            <a:pPr algn="ctr"/>
            <a:r>
              <a:rPr lang="fr-FR" sz="4400" dirty="0"/>
              <a:t>1</a:t>
            </a:r>
            <a:r>
              <a:rPr lang="fr-FR" sz="4400" baseline="30000" dirty="0"/>
              <a:t>re</a:t>
            </a:r>
            <a:r>
              <a:rPr lang="fr-FR" sz="4400" dirty="0"/>
              <a:t> diapo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22EB9-F6A8-3BB2-15F2-5FC937B16A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2212" y="2022558"/>
            <a:ext cx="4985799" cy="338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À la fin du cours d’aujourd’hui, </a:t>
            </a:r>
          </a:p>
          <a:p>
            <a:pPr marL="0" indent="0">
              <a:buNone/>
            </a:pPr>
            <a:r>
              <a:rPr lang="fr-FR" sz="2400" b="1" dirty="0"/>
              <a:t>vous devriez être capables de :</a:t>
            </a:r>
          </a:p>
          <a:p>
            <a:r>
              <a:rPr lang="fr-FR" sz="2000" dirty="0"/>
              <a:t>Identifier …</a:t>
            </a:r>
          </a:p>
          <a:p>
            <a:r>
              <a:rPr lang="fr-FR" sz="2000" dirty="0"/>
              <a:t>Classer …</a:t>
            </a:r>
          </a:p>
          <a:p>
            <a:r>
              <a:rPr lang="fr-FR" sz="2000" dirty="0"/>
              <a:t>Associer …</a:t>
            </a:r>
          </a:p>
          <a:p>
            <a:r>
              <a:rPr lang="fr-FR" sz="2000" dirty="0"/>
              <a:t>Évaluer …</a:t>
            </a:r>
          </a:p>
          <a:p>
            <a:r>
              <a:rPr lang="fr-FR" sz="2000" dirty="0"/>
              <a:t>Déterminer …</a:t>
            </a:r>
          </a:p>
          <a:p>
            <a:r>
              <a:rPr lang="fr-FR" sz="2000" dirty="0"/>
              <a:t>Différencier …</a:t>
            </a:r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A8644725-5ABB-4B3E-9F15-E397E93381B7}"/>
              </a:ext>
            </a:extLst>
          </p:cNvPr>
          <p:cNvSpPr/>
          <p:nvPr/>
        </p:nvSpPr>
        <p:spPr>
          <a:xfrm>
            <a:off x="2818092" y="3044966"/>
            <a:ext cx="3814601" cy="3299274"/>
          </a:xfrm>
          <a:prstGeom prst="foldedCorner">
            <a:avLst/>
          </a:prstGeom>
          <a:solidFill>
            <a:srgbClr val="F7F3BF"/>
          </a:solidFill>
          <a:ln>
            <a:solidFill>
              <a:srgbClr val="CCCEC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CA" sz="1600" dirty="0"/>
          </a:p>
          <a:p>
            <a:r>
              <a:rPr lang="fr-CA" sz="1200" dirty="0"/>
              <a:t>Afficher les objectifs du cours à l’écran </a:t>
            </a:r>
            <a:br>
              <a:rPr lang="fr-CA" sz="1200" dirty="0"/>
            </a:br>
            <a:r>
              <a:rPr lang="fr-CA" sz="1200" dirty="0"/>
              <a:t>(3 à 5 maximum)</a:t>
            </a:r>
          </a:p>
          <a:p>
            <a:endParaRPr lang="fr-CA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Structure suggérée : un seul </a:t>
            </a:r>
            <a:r>
              <a:rPr lang="fr-CA" sz="1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verbe d’action à l’infinitif 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suivi du </a:t>
            </a:r>
            <a:r>
              <a:rPr lang="fr-CA" sz="1200" dirty="0">
                <a:solidFill>
                  <a:srgbClr val="53813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contenu 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d’un </a:t>
            </a:r>
            <a:r>
              <a:rPr lang="fr-CA" sz="1200" dirty="0">
                <a:solidFill>
                  <a:srgbClr val="C459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contexte de finalité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54991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Exemple 1 : </a:t>
            </a:r>
            <a:r>
              <a:rPr lang="fr-CA" sz="1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d’analyser</a:t>
            </a:r>
            <a:r>
              <a:rPr lang="fr-CA" sz="12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dirty="0">
                <a:solidFill>
                  <a:srgbClr val="53813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données qualitatives et quantitatives </a:t>
            </a:r>
            <a:r>
              <a:rPr lang="fr-CA" sz="1200" dirty="0">
                <a:solidFill>
                  <a:srgbClr val="C459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dans l’étude de problématiques liées à la gestion d’établissements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 </a:t>
            </a:r>
          </a:p>
          <a:p>
            <a:pPr marL="342900" marR="54991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Exemple 2 : </a:t>
            </a:r>
            <a:r>
              <a:rPr lang="fr-CA" sz="1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distinguer</a:t>
            </a:r>
            <a:r>
              <a:rPr lang="fr-CA" sz="12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dirty="0">
                <a:solidFill>
                  <a:srgbClr val="53813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fondements et les caractéristiques </a:t>
            </a:r>
            <a:r>
              <a:rPr lang="fr-CA" sz="1200" dirty="0">
                <a:solidFill>
                  <a:srgbClr val="C459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différentes démarches axées sur les compétences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200" dirty="0"/>
          </a:p>
        </p:txBody>
      </p:sp>
      <p:pic>
        <p:nvPicPr>
          <p:cNvPr id="5" name="Graphique 4" descr="Webcam contour">
            <a:extLst>
              <a:ext uri="{FF2B5EF4-FFF2-40B4-BE49-F238E27FC236}">
                <a16:creationId xmlns:a16="http://schemas.microsoft.com/office/drawing/2014/main" id="{C863FDA6-1204-4852-A1AB-B6C9CDDD8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5717" y="2802624"/>
            <a:ext cx="914400" cy="914400"/>
          </a:xfrm>
          <a:prstGeom prst="rect">
            <a:avLst/>
          </a:prstGeom>
        </p:spPr>
      </p:pic>
      <p:pic>
        <p:nvPicPr>
          <p:cNvPr id="9" name="Graphique 8" descr="Bulle de discussion contour">
            <a:extLst>
              <a:ext uri="{FF2B5EF4-FFF2-40B4-BE49-F238E27FC236}">
                <a16:creationId xmlns:a16="http://schemas.microsoft.com/office/drawing/2014/main" id="{07274849-8E9F-45B2-AC35-41933821D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89346" y="1565358"/>
            <a:ext cx="914400" cy="9144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3524C92-1498-422E-8DC8-C3090E36559C}"/>
              </a:ext>
            </a:extLst>
          </p:cNvPr>
          <p:cNvSpPr txBox="1"/>
          <p:nvPr/>
        </p:nvSpPr>
        <p:spPr>
          <a:xfrm>
            <a:off x="7342465" y="3717024"/>
            <a:ext cx="1140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Ouverte</a:t>
            </a:r>
          </a:p>
          <a:p>
            <a:pPr algn="ctr"/>
            <a:r>
              <a:rPr lang="fr-CA" dirty="0"/>
              <a:t>Fermée</a:t>
            </a:r>
          </a:p>
          <a:p>
            <a:pPr algn="ctr"/>
            <a:r>
              <a:rPr lang="fr-CA" dirty="0"/>
              <a:t>Au choix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ACFEC2-6ACC-4FC7-8957-EFCB3C3BF61D}"/>
              </a:ext>
            </a:extLst>
          </p:cNvPr>
          <p:cNvSpPr txBox="1"/>
          <p:nvPr/>
        </p:nvSpPr>
        <p:spPr>
          <a:xfrm>
            <a:off x="9376094" y="2351212"/>
            <a:ext cx="1140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Privé</a:t>
            </a:r>
          </a:p>
          <a:p>
            <a:pPr algn="ctr"/>
            <a:r>
              <a:rPr lang="fr-CA" dirty="0"/>
              <a:t>Interdit</a:t>
            </a:r>
          </a:p>
          <a:p>
            <a:pPr algn="ctr"/>
            <a:r>
              <a:rPr lang="fr-CA" dirty="0"/>
              <a:t>Limité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CB9A414-A04F-4A4D-A64A-34FEDF2AC825}"/>
              </a:ext>
            </a:extLst>
          </p:cNvPr>
          <p:cNvGrpSpPr/>
          <p:nvPr/>
        </p:nvGrpSpPr>
        <p:grpSpPr>
          <a:xfrm>
            <a:off x="9341840" y="4020965"/>
            <a:ext cx="914400" cy="1337188"/>
            <a:chOff x="8574946" y="4792871"/>
            <a:chExt cx="914400" cy="1337188"/>
          </a:xfrm>
        </p:grpSpPr>
        <p:pic>
          <p:nvPicPr>
            <p:cNvPr id="13" name="Graphique 12" descr="Salle de conseil contour">
              <a:extLst>
                <a:ext uri="{FF2B5EF4-FFF2-40B4-BE49-F238E27FC236}">
                  <a16:creationId xmlns:a16="http://schemas.microsoft.com/office/drawing/2014/main" id="{46DC00BB-CE8D-4170-9A01-95FD5A3F2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4946" y="5215659"/>
              <a:ext cx="914400" cy="914400"/>
            </a:xfrm>
            <a:prstGeom prst="rect">
              <a:avLst/>
            </a:prstGeom>
          </p:spPr>
        </p:pic>
        <p:pic>
          <p:nvPicPr>
            <p:cNvPr id="15" name="Graphique 14" descr="Télévision contour">
              <a:extLst>
                <a:ext uri="{FF2B5EF4-FFF2-40B4-BE49-F238E27FC236}">
                  <a16:creationId xmlns:a16="http://schemas.microsoft.com/office/drawing/2014/main" id="{F6AAB90E-EDEA-4EA5-8F65-46D6C0EF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8722452" y="4792871"/>
              <a:ext cx="619388" cy="619388"/>
            </a:xfrm>
            <a:prstGeom prst="rect">
              <a:avLst/>
            </a:prstGeom>
          </p:spPr>
        </p:pic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9FB7ACE0-ACC3-4C94-99E9-A40EC7136BB3}"/>
              </a:ext>
            </a:extLst>
          </p:cNvPr>
          <p:cNvSpPr txBox="1"/>
          <p:nvPr/>
        </p:nvSpPr>
        <p:spPr>
          <a:xfrm>
            <a:off x="9228588" y="5162725"/>
            <a:ext cx="114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Après la pause</a:t>
            </a:r>
          </a:p>
        </p:txBody>
      </p:sp>
    </p:spTree>
    <p:extLst>
      <p:ext uri="{BB962C8B-B14F-4D97-AF65-F5344CB8AC3E}">
        <p14:creationId xmlns:p14="http://schemas.microsoft.com/office/powerpoint/2010/main" val="41627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AC9C-A845-635A-A9B1-3E738FA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831" y="650957"/>
            <a:ext cx="4799882" cy="794784"/>
          </a:xfrm>
        </p:spPr>
        <p:txBody>
          <a:bodyPr>
            <a:noAutofit/>
          </a:bodyPr>
          <a:lstStyle/>
          <a:p>
            <a:pPr algn="ctr"/>
            <a:r>
              <a:rPr lang="fr-FR" sz="4400" dirty="0"/>
              <a:t>PAUSE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22EB9-F6A8-3BB2-15F2-5FC937B16A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2213" y="2022558"/>
            <a:ext cx="4878778" cy="338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Si vous suivez le cours en ligne :</a:t>
            </a:r>
          </a:p>
          <a:p>
            <a:r>
              <a:rPr lang="fr-FR" sz="2000" dirty="0"/>
              <a:t>Restez branché.</a:t>
            </a:r>
          </a:p>
          <a:p>
            <a:r>
              <a:rPr lang="fr-FR" sz="2000" dirty="0"/>
              <a:t>Fermez votre microphone et votre caméra durant la pause.</a:t>
            </a:r>
          </a:p>
          <a:p>
            <a:r>
              <a:rPr lang="fr-FR" sz="2000" dirty="0"/>
              <a:t>N’oubliez pas de rouvrir votre caméra lorsque vous êtes prêt à reprendre le cours.</a:t>
            </a:r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A8644725-5ABB-4B3E-9F15-E397E93381B7}"/>
              </a:ext>
            </a:extLst>
          </p:cNvPr>
          <p:cNvSpPr/>
          <p:nvPr/>
        </p:nvSpPr>
        <p:spPr>
          <a:xfrm>
            <a:off x="9107416" y="3983690"/>
            <a:ext cx="2592371" cy="2387353"/>
          </a:xfrm>
          <a:prstGeom prst="foldedCorner">
            <a:avLst/>
          </a:prstGeom>
          <a:solidFill>
            <a:srgbClr val="F7F3BF"/>
          </a:solidFill>
          <a:ln>
            <a:solidFill>
              <a:srgbClr val="CCCEC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000" dirty="0"/>
              <a:t>À modifier et afficher à l’écran au moment de la pause.</a:t>
            </a:r>
          </a:p>
          <a:p>
            <a:pPr algn="ctr"/>
            <a:endParaRPr lang="fr-CA" dirty="0"/>
          </a:p>
        </p:txBody>
      </p:sp>
      <p:pic>
        <p:nvPicPr>
          <p:cNvPr id="7" name="Graphique 6" descr="Haut-parleur muet avec un remplissage uni">
            <a:extLst>
              <a:ext uri="{FF2B5EF4-FFF2-40B4-BE49-F238E27FC236}">
                <a16:creationId xmlns:a16="http://schemas.microsoft.com/office/drawing/2014/main" id="{C6098418-4A83-4CA6-A5BA-1AEB261BB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9013" y="740413"/>
            <a:ext cx="1918982" cy="1918982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54480FA9-B532-DB68-C565-6ABE4E91FC4B}"/>
              </a:ext>
            </a:extLst>
          </p:cNvPr>
          <p:cNvGrpSpPr/>
          <p:nvPr/>
        </p:nvGrpSpPr>
        <p:grpSpPr>
          <a:xfrm>
            <a:off x="6391117" y="2812438"/>
            <a:ext cx="1696172" cy="2342503"/>
            <a:chOff x="5896772" y="3845715"/>
            <a:chExt cx="1696172" cy="2342503"/>
          </a:xfrm>
        </p:grpSpPr>
        <p:pic>
          <p:nvPicPr>
            <p:cNvPr id="5" name="Graphique 4" descr="Horloge contour">
              <a:extLst>
                <a:ext uri="{FF2B5EF4-FFF2-40B4-BE49-F238E27FC236}">
                  <a16:creationId xmlns:a16="http://schemas.microsoft.com/office/drawing/2014/main" id="{C3D28EEF-E0A5-55E5-EFBA-43015DB4D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96772" y="3845715"/>
              <a:ext cx="1696172" cy="1696172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0C28F00-1583-DB07-D17F-9EDCCF7A7C5C}"/>
                </a:ext>
              </a:extLst>
            </p:cNvPr>
            <p:cNvSpPr txBox="1"/>
            <p:nvPr/>
          </p:nvSpPr>
          <p:spPr>
            <a:xfrm>
              <a:off x="6096000" y="5541887"/>
              <a:ext cx="1378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De retour à 15h00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53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AC9C-A845-635A-A9B1-3E738FA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270" y="436334"/>
            <a:ext cx="7953573" cy="794784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Pour le démarrage </a:t>
            </a:r>
            <a:r>
              <a:rPr lang="fr-FR" sz="3200"/>
              <a:t>des ateliers</a:t>
            </a:r>
            <a:endParaRPr lang="fr-FR" sz="3200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9B9ED3C4-2B23-48AD-9709-67A91165CC8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11" name="Tableau 5">
            <a:extLst>
              <a:ext uri="{FF2B5EF4-FFF2-40B4-BE49-F238E27FC236}">
                <a16:creationId xmlns:a16="http://schemas.microsoft.com/office/drawing/2014/main" id="{F80EF66E-05A6-43C4-AD0A-0257CB4F25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140"/>
              </p:ext>
            </p:extLst>
          </p:nvPr>
        </p:nvGraphicFramePr>
        <p:xfrm>
          <a:off x="262663" y="1788885"/>
          <a:ext cx="9535795" cy="2311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59">
                  <a:extLst>
                    <a:ext uri="{9D8B030D-6E8A-4147-A177-3AD203B41FA5}">
                      <a16:colId xmlns:a16="http://schemas.microsoft.com/office/drawing/2014/main" val="1324144985"/>
                    </a:ext>
                  </a:extLst>
                </a:gridCol>
                <a:gridCol w="1907159">
                  <a:extLst>
                    <a:ext uri="{9D8B030D-6E8A-4147-A177-3AD203B41FA5}">
                      <a16:colId xmlns:a16="http://schemas.microsoft.com/office/drawing/2014/main" val="2044556446"/>
                    </a:ext>
                  </a:extLst>
                </a:gridCol>
                <a:gridCol w="1907159">
                  <a:extLst>
                    <a:ext uri="{9D8B030D-6E8A-4147-A177-3AD203B41FA5}">
                      <a16:colId xmlns:a16="http://schemas.microsoft.com/office/drawing/2014/main" val="3590380915"/>
                    </a:ext>
                  </a:extLst>
                </a:gridCol>
                <a:gridCol w="1907159">
                  <a:extLst>
                    <a:ext uri="{9D8B030D-6E8A-4147-A177-3AD203B41FA5}">
                      <a16:colId xmlns:a16="http://schemas.microsoft.com/office/drawing/2014/main" val="695285603"/>
                    </a:ext>
                  </a:extLst>
                </a:gridCol>
                <a:gridCol w="1907159">
                  <a:extLst>
                    <a:ext uri="{9D8B030D-6E8A-4147-A177-3AD203B41FA5}">
                      <a16:colId xmlns:a16="http://schemas.microsoft.com/office/drawing/2014/main" val="3966348958"/>
                    </a:ext>
                  </a:extLst>
                </a:gridCol>
              </a:tblGrid>
              <a:tr h="1205319">
                <a:tc>
                  <a:txBody>
                    <a:bodyPr/>
                    <a:lstStyle/>
                    <a:p>
                      <a:pPr algn="ctr"/>
                      <a:endParaRPr lang="fr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4B3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Équipe 1 </a:t>
                      </a:r>
                    </a:p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Zoom – Salle 1</a:t>
                      </a:r>
                    </a:p>
                  </a:txBody>
                  <a:tcPr anchor="ctr">
                    <a:solidFill>
                      <a:srgbClr val="D4B3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Équipe 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Zoom – Salle 2</a:t>
                      </a:r>
                    </a:p>
                  </a:txBody>
                  <a:tcPr anchor="ctr">
                    <a:solidFill>
                      <a:srgbClr val="D4B3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Équipe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Zoom – Salle 3</a:t>
                      </a:r>
                    </a:p>
                  </a:txBody>
                  <a:tcPr anchor="ctr">
                    <a:solidFill>
                      <a:srgbClr val="D4B3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Équipe 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Zoom – Salle 4</a:t>
                      </a:r>
                    </a:p>
                  </a:txBody>
                  <a:tcPr anchor="ctr">
                    <a:solidFill>
                      <a:srgbClr val="D4B3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69528"/>
                  </a:ext>
                </a:extLst>
              </a:tr>
              <a:tr h="1105788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Étudiant·es</a:t>
                      </a:r>
                    </a:p>
                  </a:txBody>
                  <a:tcPr anchor="ctr">
                    <a:solidFill>
                      <a:srgbClr val="F2E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Charles</a:t>
                      </a:r>
                    </a:p>
                    <a:p>
                      <a:pPr algn="ctr"/>
                      <a:r>
                        <a:rPr lang="fr-CA" dirty="0"/>
                        <a:t>Catherine</a:t>
                      </a:r>
                    </a:p>
                  </a:txBody>
                  <a:tcPr anchor="ctr">
                    <a:solidFill>
                      <a:srgbClr val="F2E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Hamed</a:t>
                      </a:r>
                    </a:p>
                    <a:p>
                      <a:pPr algn="ctr"/>
                      <a:r>
                        <a:rPr lang="fr-CA" dirty="0"/>
                        <a:t>Alia</a:t>
                      </a:r>
                    </a:p>
                  </a:txBody>
                  <a:tcPr anchor="ctr">
                    <a:solidFill>
                      <a:srgbClr val="F2E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Marie-Pier</a:t>
                      </a:r>
                    </a:p>
                    <a:p>
                      <a:pPr algn="ctr"/>
                      <a:r>
                        <a:rPr lang="fr-CA" dirty="0"/>
                        <a:t>Sasha</a:t>
                      </a:r>
                    </a:p>
                  </a:txBody>
                  <a:tcPr anchor="ctr">
                    <a:solidFill>
                      <a:srgbClr val="F2E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Mylène</a:t>
                      </a:r>
                    </a:p>
                    <a:p>
                      <a:pPr algn="ctr"/>
                      <a:r>
                        <a:rPr lang="fr-CA" dirty="0"/>
                        <a:t>Nicolas</a:t>
                      </a:r>
                    </a:p>
                  </a:txBody>
                  <a:tcPr anchor="ctr">
                    <a:solidFill>
                      <a:srgbClr val="F2E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71539"/>
                  </a:ext>
                </a:extLst>
              </a:tr>
            </a:tbl>
          </a:graphicData>
        </a:graphic>
      </p:graphicFrame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A8644725-5ABB-4B3E-9F15-E397E93381B7}"/>
              </a:ext>
            </a:extLst>
          </p:cNvPr>
          <p:cNvSpPr/>
          <p:nvPr/>
        </p:nvSpPr>
        <p:spPr>
          <a:xfrm>
            <a:off x="9558368" y="4615392"/>
            <a:ext cx="2467992" cy="2151507"/>
          </a:xfrm>
          <a:prstGeom prst="foldedCorner">
            <a:avLst/>
          </a:prstGeom>
          <a:solidFill>
            <a:srgbClr val="F7F3BF"/>
          </a:solidFill>
          <a:ln>
            <a:solidFill>
              <a:srgbClr val="CCCEC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À afficher à l’écran au moment du travail en équipe.</a:t>
            </a:r>
          </a:p>
        </p:txBody>
      </p:sp>
    </p:spTree>
    <p:extLst>
      <p:ext uri="{BB962C8B-B14F-4D97-AF65-F5344CB8AC3E}">
        <p14:creationId xmlns:p14="http://schemas.microsoft.com/office/powerpoint/2010/main" val="239579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AC9C-A845-635A-A9B1-3E738FA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810" y="650957"/>
            <a:ext cx="9370503" cy="794784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Récapitulation en fin de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22EB9-F6A8-3BB2-15F2-5FC937B16A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2212" y="2022558"/>
            <a:ext cx="4985799" cy="338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Au terme de ce cours,</a:t>
            </a:r>
          </a:p>
          <a:p>
            <a:pPr marL="0" indent="0">
              <a:buNone/>
            </a:pPr>
            <a:r>
              <a:rPr lang="fr-FR" sz="2400" b="1" dirty="0"/>
              <a:t>êtes-vous capables de :</a:t>
            </a:r>
          </a:p>
          <a:p>
            <a:r>
              <a:rPr lang="fr-FR" sz="2000" dirty="0"/>
              <a:t>Identifier …</a:t>
            </a:r>
          </a:p>
          <a:p>
            <a:r>
              <a:rPr lang="fr-FR" sz="2000" dirty="0"/>
              <a:t>Classer …</a:t>
            </a:r>
          </a:p>
          <a:p>
            <a:r>
              <a:rPr lang="fr-FR" sz="2000" dirty="0"/>
              <a:t>Associer …</a:t>
            </a:r>
          </a:p>
          <a:p>
            <a:r>
              <a:rPr lang="fr-FR" sz="2000" dirty="0"/>
              <a:t>Évaluer …</a:t>
            </a:r>
          </a:p>
          <a:p>
            <a:r>
              <a:rPr lang="fr-FR" sz="2000" dirty="0"/>
              <a:t>Déterminer …</a:t>
            </a:r>
          </a:p>
          <a:p>
            <a:r>
              <a:rPr lang="fr-FR" sz="2000" dirty="0"/>
              <a:t>Différencier …</a:t>
            </a:r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A8644725-5ABB-4B3E-9F15-E397E93381B7}"/>
              </a:ext>
            </a:extLst>
          </p:cNvPr>
          <p:cNvSpPr/>
          <p:nvPr/>
        </p:nvSpPr>
        <p:spPr>
          <a:xfrm>
            <a:off x="2868201" y="3322983"/>
            <a:ext cx="1884836" cy="1623832"/>
          </a:xfrm>
          <a:prstGeom prst="foldedCorner">
            <a:avLst/>
          </a:prstGeom>
          <a:solidFill>
            <a:srgbClr val="F7F3BF"/>
          </a:solidFill>
          <a:ln>
            <a:solidFill>
              <a:srgbClr val="CCCEC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CA" sz="1600" dirty="0"/>
          </a:p>
          <a:p>
            <a:r>
              <a:rPr lang="fr-CA" sz="1600" dirty="0"/>
              <a:t>Reprendre les objectifs du début du cours.</a:t>
            </a:r>
          </a:p>
          <a:p>
            <a:endParaRPr lang="fr-CA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F4750A05-595E-4BD2-BAA6-84AC2174C9CA}"/>
              </a:ext>
            </a:extLst>
          </p:cNvPr>
          <p:cNvSpPr txBox="1">
            <a:spLocks/>
          </p:cNvSpPr>
          <p:nvPr/>
        </p:nvSpPr>
        <p:spPr>
          <a:xfrm>
            <a:off x="5912898" y="2022557"/>
            <a:ext cx="4985799" cy="38749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BRHendrix-Regular" panose="010000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BRHendrix-Regular" panose="010000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BRHendrix-Regular" panose="010000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BRHendrix-Regular" panose="010000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BRHendrix-Regular" panose="010000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/>
              <a:t>Exemples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Reprendre les objectifs un à un en laissant 20 secondes de réflexions entre chaque objectif.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Inviter les étudiant·es à tenir un journal de réflexions à la fin de chaque cours au regard des objectifs (le répéter à chaque séance).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Prévoir une questionnaire récapitulatif à faire séance tenante ou en devoir (formatif)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Autres</a:t>
            </a:r>
          </a:p>
          <a:p>
            <a:pPr marL="457200" indent="-457200">
              <a:buFont typeface="+mj-lt"/>
              <a:buAutoNum type="arabicPeriod"/>
            </a:pPr>
            <a:endParaRPr lang="fr-FR" sz="2000" b="1" dirty="0"/>
          </a:p>
          <a:p>
            <a:pPr marL="457200" indent="-457200">
              <a:buFont typeface="+mj-lt"/>
              <a:buAutoNum type="arabicPeriod"/>
            </a:pPr>
            <a:endParaRPr lang="fr-FR" sz="2400" b="1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6227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5AC9C-A845-635A-A9B1-3E738FA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270" y="436334"/>
            <a:ext cx="7953573" cy="794784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Pour le prochain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22EB9-F6A8-3BB2-15F2-5FC937B16A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2213" y="2022558"/>
            <a:ext cx="4264345" cy="338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À faire ou à remettre (à établir selon le cours)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Lectures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Travail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Questionnaire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Etc.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A8644725-5ABB-4B3E-9F15-E397E93381B7}"/>
              </a:ext>
            </a:extLst>
          </p:cNvPr>
          <p:cNvSpPr/>
          <p:nvPr/>
        </p:nvSpPr>
        <p:spPr>
          <a:xfrm>
            <a:off x="9098454" y="4270159"/>
            <a:ext cx="2317406" cy="1310509"/>
          </a:xfrm>
          <a:prstGeom prst="foldedCorner">
            <a:avLst/>
          </a:prstGeom>
          <a:solidFill>
            <a:srgbClr val="F7F3BF"/>
          </a:solidFill>
          <a:ln>
            <a:solidFill>
              <a:srgbClr val="CCCEC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À afficher à l’écran au moment de conclure le cours.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D8EB768-15D8-4D36-B33F-05B0CDB44D57}"/>
              </a:ext>
            </a:extLst>
          </p:cNvPr>
          <p:cNvGrpSpPr/>
          <p:nvPr/>
        </p:nvGrpSpPr>
        <p:grpSpPr>
          <a:xfrm>
            <a:off x="5789532" y="1742023"/>
            <a:ext cx="788162" cy="919885"/>
            <a:chOff x="3060790" y="3263317"/>
            <a:chExt cx="3459653" cy="3459653"/>
          </a:xfrm>
        </p:grpSpPr>
        <p:pic>
          <p:nvPicPr>
            <p:cNvPr id="9" name="Graphique 8" descr="Index pointant vers la droite vu du côté du dos de la main contour">
              <a:extLst>
                <a:ext uri="{FF2B5EF4-FFF2-40B4-BE49-F238E27FC236}">
                  <a16:creationId xmlns:a16="http://schemas.microsoft.com/office/drawing/2014/main" id="{D77E49AA-242C-40AB-9296-48548CA76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3060790" y="3263317"/>
              <a:ext cx="3459653" cy="3459653"/>
            </a:xfrm>
            <a:prstGeom prst="rect">
              <a:avLst/>
            </a:prstGeom>
          </p:spPr>
        </p:pic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3EFB7E36-AA76-4302-A9A3-EADF40356852}"/>
                </a:ext>
              </a:extLst>
            </p:cNvPr>
            <p:cNvSpPr/>
            <p:nvPr/>
          </p:nvSpPr>
          <p:spPr>
            <a:xfrm>
              <a:off x="3783435" y="3263317"/>
              <a:ext cx="1602492" cy="780177"/>
            </a:xfrm>
            <a:custGeom>
              <a:avLst/>
              <a:gdLst>
                <a:gd name="connsiteX0" fmla="*/ 0 w 1602492"/>
                <a:gd name="connsiteY0" fmla="*/ 780177 h 780177"/>
                <a:gd name="connsiteX1" fmla="*/ 83890 w 1602492"/>
                <a:gd name="connsiteY1" fmla="*/ 763399 h 780177"/>
                <a:gd name="connsiteX2" fmla="*/ 125835 w 1602492"/>
                <a:gd name="connsiteY2" fmla="*/ 755010 h 780177"/>
                <a:gd name="connsiteX3" fmla="*/ 167780 w 1602492"/>
                <a:gd name="connsiteY3" fmla="*/ 746621 h 780177"/>
                <a:gd name="connsiteX4" fmla="*/ 218114 w 1602492"/>
                <a:gd name="connsiteY4" fmla="*/ 729843 h 780177"/>
                <a:gd name="connsiteX5" fmla="*/ 302004 w 1602492"/>
                <a:gd name="connsiteY5" fmla="*/ 696287 h 780177"/>
                <a:gd name="connsiteX6" fmla="*/ 343948 w 1602492"/>
                <a:gd name="connsiteY6" fmla="*/ 679509 h 780177"/>
                <a:gd name="connsiteX7" fmla="*/ 385893 w 1602492"/>
                <a:gd name="connsiteY7" fmla="*/ 654342 h 780177"/>
                <a:gd name="connsiteX8" fmla="*/ 461394 w 1602492"/>
                <a:gd name="connsiteY8" fmla="*/ 629175 h 780177"/>
                <a:gd name="connsiteX9" fmla="*/ 494950 w 1602492"/>
                <a:gd name="connsiteY9" fmla="*/ 612397 h 780177"/>
                <a:gd name="connsiteX10" fmla="*/ 536895 w 1602492"/>
                <a:gd name="connsiteY10" fmla="*/ 595619 h 780177"/>
                <a:gd name="connsiteX11" fmla="*/ 587229 w 1602492"/>
                <a:gd name="connsiteY11" fmla="*/ 578841 h 780177"/>
                <a:gd name="connsiteX12" fmla="*/ 654341 w 1602492"/>
                <a:gd name="connsiteY12" fmla="*/ 545285 h 780177"/>
                <a:gd name="connsiteX13" fmla="*/ 771787 w 1602492"/>
                <a:gd name="connsiteY13" fmla="*/ 511729 h 780177"/>
                <a:gd name="connsiteX14" fmla="*/ 847288 w 1602492"/>
                <a:gd name="connsiteY14" fmla="*/ 486562 h 780177"/>
                <a:gd name="connsiteX15" fmla="*/ 1065402 w 1602492"/>
                <a:gd name="connsiteY15" fmla="*/ 402672 h 780177"/>
                <a:gd name="connsiteX16" fmla="*/ 1166070 w 1602492"/>
                <a:gd name="connsiteY16" fmla="*/ 360727 h 780177"/>
                <a:gd name="connsiteX17" fmla="*/ 1291904 w 1602492"/>
                <a:gd name="connsiteY17" fmla="*/ 293615 h 780177"/>
                <a:gd name="connsiteX18" fmla="*/ 1484851 w 1602492"/>
                <a:gd name="connsiteY18" fmla="*/ 176169 h 780177"/>
                <a:gd name="connsiteX19" fmla="*/ 1526796 w 1602492"/>
                <a:gd name="connsiteY19" fmla="*/ 142613 h 780177"/>
                <a:gd name="connsiteX20" fmla="*/ 1593908 w 1602492"/>
                <a:gd name="connsiteY20" fmla="*/ 58723 h 780177"/>
                <a:gd name="connsiteX21" fmla="*/ 1602297 w 1602492"/>
                <a:gd name="connsiteY21" fmla="*/ 33556 h 780177"/>
                <a:gd name="connsiteX22" fmla="*/ 1535185 w 1602492"/>
                <a:gd name="connsiteY22" fmla="*/ 0 h 780177"/>
                <a:gd name="connsiteX23" fmla="*/ 1375794 w 1602492"/>
                <a:gd name="connsiteY23" fmla="*/ 8389 h 780177"/>
                <a:gd name="connsiteX24" fmla="*/ 1300293 w 1602492"/>
                <a:gd name="connsiteY24" fmla="*/ 33556 h 780177"/>
                <a:gd name="connsiteX25" fmla="*/ 1249959 w 1602492"/>
                <a:gd name="connsiteY25" fmla="*/ 41945 h 780177"/>
                <a:gd name="connsiteX26" fmla="*/ 1208015 w 1602492"/>
                <a:gd name="connsiteY26" fmla="*/ 58723 h 780177"/>
                <a:gd name="connsiteX27" fmla="*/ 1098958 w 1602492"/>
                <a:gd name="connsiteY27" fmla="*/ 83890 h 780177"/>
                <a:gd name="connsiteX28" fmla="*/ 1040235 w 1602492"/>
                <a:gd name="connsiteY28" fmla="*/ 109057 h 780177"/>
                <a:gd name="connsiteX29" fmla="*/ 973123 w 1602492"/>
                <a:gd name="connsiteY29" fmla="*/ 134224 h 780177"/>
                <a:gd name="connsiteX30" fmla="*/ 939567 w 1602492"/>
                <a:gd name="connsiteY30" fmla="*/ 159391 h 780177"/>
                <a:gd name="connsiteX31" fmla="*/ 906011 w 1602492"/>
                <a:gd name="connsiteY31" fmla="*/ 176169 h 780177"/>
                <a:gd name="connsiteX32" fmla="*/ 889233 w 1602492"/>
                <a:gd name="connsiteY32" fmla="*/ 201336 h 780177"/>
                <a:gd name="connsiteX33" fmla="*/ 830510 w 1602492"/>
                <a:gd name="connsiteY33" fmla="*/ 260059 h 780177"/>
                <a:gd name="connsiteX34" fmla="*/ 805343 w 1602492"/>
                <a:gd name="connsiteY34" fmla="*/ 335560 h 780177"/>
                <a:gd name="connsiteX35" fmla="*/ 788565 w 1602492"/>
                <a:gd name="connsiteY35" fmla="*/ 377505 h 780177"/>
                <a:gd name="connsiteX36" fmla="*/ 780176 w 1602492"/>
                <a:gd name="connsiteY36" fmla="*/ 402672 h 780177"/>
                <a:gd name="connsiteX37" fmla="*/ 755009 w 1602492"/>
                <a:gd name="connsiteY37" fmla="*/ 427839 h 780177"/>
                <a:gd name="connsiteX38" fmla="*/ 738231 w 1602492"/>
                <a:gd name="connsiteY38" fmla="*/ 469784 h 780177"/>
                <a:gd name="connsiteX39" fmla="*/ 687897 w 1602492"/>
                <a:gd name="connsiteY39" fmla="*/ 511729 h 780177"/>
                <a:gd name="connsiteX40" fmla="*/ 662730 w 1602492"/>
                <a:gd name="connsiteY40" fmla="*/ 419450 h 780177"/>
                <a:gd name="connsiteX41" fmla="*/ 587229 w 1602492"/>
                <a:gd name="connsiteY41" fmla="*/ 327171 h 780177"/>
                <a:gd name="connsiteX42" fmla="*/ 453005 w 1602492"/>
                <a:gd name="connsiteY42" fmla="*/ 251670 h 780177"/>
                <a:gd name="connsiteX43" fmla="*/ 209725 w 1602492"/>
                <a:gd name="connsiteY43" fmla="*/ 184558 h 780177"/>
                <a:gd name="connsiteX44" fmla="*/ 92279 w 1602492"/>
                <a:gd name="connsiteY44" fmla="*/ 192947 h 780177"/>
                <a:gd name="connsiteX45" fmla="*/ 67112 w 1602492"/>
                <a:gd name="connsiteY45" fmla="*/ 209725 h 780177"/>
                <a:gd name="connsiteX46" fmla="*/ 33556 w 1602492"/>
                <a:gd name="connsiteY46" fmla="*/ 234892 h 780177"/>
                <a:gd name="connsiteX47" fmla="*/ 50334 w 1602492"/>
                <a:gd name="connsiteY47" fmla="*/ 352338 h 780177"/>
                <a:gd name="connsiteX48" fmla="*/ 117446 w 1602492"/>
                <a:gd name="connsiteY48" fmla="*/ 385894 h 780177"/>
                <a:gd name="connsiteX49" fmla="*/ 201336 w 1602492"/>
                <a:gd name="connsiteY49" fmla="*/ 419450 h 780177"/>
                <a:gd name="connsiteX50" fmla="*/ 302004 w 1602492"/>
                <a:gd name="connsiteY50" fmla="*/ 444617 h 780177"/>
                <a:gd name="connsiteX51" fmla="*/ 360726 w 1602492"/>
                <a:gd name="connsiteY51" fmla="*/ 461395 h 780177"/>
                <a:gd name="connsiteX52" fmla="*/ 394282 w 1602492"/>
                <a:gd name="connsiteY52" fmla="*/ 469784 h 780177"/>
                <a:gd name="connsiteX53" fmla="*/ 453005 w 1602492"/>
                <a:gd name="connsiteY53" fmla="*/ 486562 h 780177"/>
                <a:gd name="connsiteX54" fmla="*/ 570451 w 1602492"/>
                <a:gd name="connsiteY54" fmla="*/ 503340 h 780177"/>
                <a:gd name="connsiteX55" fmla="*/ 595618 w 1602492"/>
                <a:gd name="connsiteY55" fmla="*/ 511729 h 780177"/>
                <a:gd name="connsiteX56" fmla="*/ 713064 w 1602492"/>
                <a:gd name="connsiteY56" fmla="*/ 536896 h 780177"/>
                <a:gd name="connsiteX57" fmla="*/ 805343 w 1602492"/>
                <a:gd name="connsiteY57" fmla="*/ 545285 h 780177"/>
                <a:gd name="connsiteX58" fmla="*/ 939567 w 1602492"/>
                <a:gd name="connsiteY58" fmla="*/ 570452 h 780177"/>
                <a:gd name="connsiteX59" fmla="*/ 1006679 w 1602492"/>
                <a:gd name="connsiteY59" fmla="*/ 578841 h 780177"/>
                <a:gd name="connsiteX60" fmla="*/ 1216404 w 1602492"/>
                <a:gd name="connsiteY60" fmla="*/ 612397 h 780177"/>
                <a:gd name="connsiteX61" fmla="*/ 1300293 w 1602492"/>
                <a:gd name="connsiteY61" fmla="*/ 629175 h 780177"/>
                <a:gd name="connsiteX62" fmla="*/ 1367405 w 1602492"/>
                <a:gd name="connsiteY62" fmla="*/ 645953 h 780177"/>
                <a:gd name="connsiteX63" fmla="*/ 1426128 w 1602492"/>
                <a:gd name="connsiteY63" fmla="*/ 654342 h 78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602492" h="780177">
                  <a:moveTo>
                    <a:pt x="0" y="780177"/>
                  </a:moveTo>
                  <a:lnTo>
                    <a:pt x="83890" y="763399"/>
                  </a:lnTo>
                  <a:lnTo>
                    <a:pt x="125835" y="755010"/>
                  </a:lnTo>
                  <a:cubicBezTo>
                    <a:pt x="139817" y="752214"/>
                    <a:pt x="154253" y="751130"/>
                    <a:pt x="167780" y="746621"/>
                  </a:cubicBezTo>
                  <a:cubicBezTo>
                    <a:pt x="184558" y="741028"/>
                    <a:pt x="201554" y="736053"/>
                    <a:pt x="218114" y="729843"/>
                  </a:cubicBezTo>
                  <a:cubicBezTo>
                    <a:pt x="246314" y="719268"/>
                    <a:pt x="274041" y="707472"/>
                    <a:pt x="302004" y="696287"/>
                  </a:cubicBezTo>
                  <a:cubicBezTo>
                    <a:pt x="315985" y="690694"/>
                    <a:pt x="331036" y="687256"/>
                    <a:pt x="343948" y="679509"/>
                  </a:cubicBezTo>
                  <a:cubicBezTo>
                    <a:pt x="357930" y="671120"/>
                    <a:pt x="371309" y="661634"/>
                    <a:pt x="385893" y="654342"/>
                  </a:cubicBezTo>
                  <a:cubicBezTo>
                    <a:pt x="459331" y="617623"/>
                    <a:pt x="397313" y="653206"/>
                    <a:pt x="461394" y="629175"/>
                  </a:cubicBezTo>
                  <a:cubicBezTo>
                    <a:pt x="473103" y="624784"/>
                    <a:pt x="483522" y="617476"/>
                    <a:pt x="494950" y="612397"/>
                  </a:cubicBezTo>
                  <a:cubicBezTo>
                    <a:pt x="508711" y="606281"/>
                    <a:pt x="522743" y="600765"/>
                    <a:pt x="536895" y="595619"/>
                  </a:cubicBezTo>
                  <a:cubicBezTo>
                    <a:pt x="553516" y="589575"/>
                    <a:pt x="570973" y="585808"/>
                    <a:pt x="587229" y="578841"/>
                  </a:cubicBezTo>
                  <a:cubicBezTo>
                    <a:pt x="610218" y="568989"/>
                    <a:pt x="630836" y="553832"/>
                    <a:pt x="654341" y="545285"/>
                  </a:cubicBezTo>
                  <a:cubicBezTo>
                    <a:pt x="692605" y="531371"/>
                    <a:pt x="732836" y="523584"/>
                    <a:pt x="771787" y="511729"/>
                  </a:cubicBezTo>
                  <a:cubicBezTo>
                    <a:pt x="797166" y="504005"/>
                    <a:pt x="822420" y="495799"/>
                    <a:pt x="847288" y="486562"/>
                  </a:cubicBezTo>
                  <a:cubicBezTo>
                    <a:pt x="920310" y="459439"/>
                    <a:pt x="992946" y="431273"/>
                    <a:pt x="1065402" y="402672"/>
                  </a:cubicBezTo>
                  <a:cubicBezTo>
                    <a:pt x="1099215" y="389325"/>
                    <a:pt x="1133994" y="377834"/>
                    <a:pt x="1166070" y="360727"/>
                  </a:cubicBezTo>
                  <a:cubicBezTo>
                    <a:pt x="1208015" y="338356"/>
                    <a:pt x="1250764" y="317433"/>
                    <a:pt x="1291904" y="293615"/>
                  </a:cubicBezTo>
                  <a:cubicBezTo>
                    <a:pt x="1357065" y="255890"/>
                    <a:pt x="1426057" y="223205"/>
                    <a:pt x="1484851" y="176169"/>
                  </a:cubicBezTo>
                  <a:cubicBezTo>
                    <a:pt x="1498833" y="164984"/>
                    <a:pt x="1514818" y="155922"/>
                    <a:pt x="1526796" y="142613"/>
                  </a:cubicBezTo>
                  <a:cubicBezTo>
                    <a:pt x="1717283" y="-69039"/>
                    <a:pt x="1429870" y="222761"/>
                    <a:pt x="1593908" y="58723"/>
                  </a:cubicBezTo>
                  <a:cubicBezTo>
                    <a:pt x="1596704" y="50334"/>
                    <a:pt x="1603751" y="42278"/>
                    <a:pt x="1602297" y="33556"/>
                  </a:cubicBezTo>
                  <a:cubicBezTo>
                    <a:pt x="1596305" y="-2393"/>
                    <a:pt x="1561349" y="4361"/>
                    <a:pt x="1535185" y="0"/>
                  </a:cubicBezTo>
                  <a:cubicBezTo>
                    <a:pt x="1482055" y="2796"/>
                    <a:pt x="1428798" y="3780"/>
                    <a:pt x="1375794" y="8389"/>
                  </a:cubicBezTo>
                  <a:cubicBezTo>
                    <a:pt x="1342284" y="11303"/>
                    <a:pt x="1333802" y="24417"/>
                    <a:pt x="1300293" y="33556"/>
                  </a:cubicBezTo>
                  <a:cubicBezTo>
                    <a:pt x="1283883" y="38031"/>
                    <a:pt x="1266737" y="39149"/>
                    <a:pt x="1249959" y="41945"/>
                  </a:cubicBezTo>
                  <a:cubicBezTo>
                    <a:pt x="1235978" y="47538"/>
                    <a:pt x="1222438" y="54396"/>
                    <a:pt x="1208015" y="58723"/>
                  </a:cubicBezTo>
                  <a:cubicBezTo>
                    <a:pt x="1162764" y="72299"/>
                    <a:pt x="1148683" y="62579"/>
                    <a:pt x="1098958" y="83890"/>
                  </a:cubicBezTo>
                  <a:cubicBezTo>
                    <a:pt x="1079384" y="92279"/>
                    <a:pt x="1060008" y="101148"/>
                    <a:pt x="1040235" y="109057"/>
                  </a:cubicBezTo>
                  <a:cubicBezTo>
                    <a:pt x="1013326" y="119821"/>
                    <a:pt x="1001917" y="118227"/>
                    <a:pt x="973123" y="134224"/>
                  </a:cubicBezTo>
                  <a:cubicBezTo>
                    <a:pt x="960901" y="141014"/>
                    <a:pt x="951423" y="151981"/>
                    <a:pt x="939567" y="159391"/>
                  </a:cubicBezTo>
                  <a:cubicBezTo>
                    <a:pt x="928962" y="166019"/>
                    <a:pt x="917196" y="170576"/>
                    <a:pt x="906011" y="176169"/>
                  </a:cubicBezTo>
                  <a:cubicBezTo>
                    <a:pt x="900418" y="184558"/>
                    <a:pt x="896362" y="194207"/>
                    <a:pt x="889233" y="201336"/>
                  </a:cubicBezTo>
                  <a:cubicBezTo>
                    <a:pt x="853169" y="237400"/>
                    <a:pt x="849475" y="222128"/>
                    <a:pt x="830510" y="260059"/>
                  </a:cubicBezTo>
                  <a:cubicBezTo>
                    <a:pt x="804253" y="312573"/>
                    <a:pt x="821363" y="287499"/>
                    <a:pt x="805343" y="335560"/>
                  </a:cubicBezTo>
                  <a:cubicBezTo>
                    <a:pt x="800581" y="349846"/>
                    <a:pt x="793852" y="363405"/>
                    <a:pt x="788565" y="377505"/>
                  </a:cubicBezTo>
                  <a:cubicBezTo>
                    <a:pt x="785460" y="385785"/>
                    <a:pt x="785081" y="395314"/>
                    <a:pt x="780176" y="402672"/>
                  </a:cubicBezTo>
                  <a:cubicBezTo>
                    <a:pt x="773595" y="412543"/>
                    <a:pt x="763398" y="419450"/>
                    <a:pt x="755009" y="427839"/>
                  </a:cubicBezTo>
                  <a:cubicBezTo>
                    <a:pt x="749416" y="441821"/>
                    <a:pt x="746212" y="457014"/>
                    <a:pt x="738231" y="469784"/>
                  </a:cubicBezTo>
                  <a:cubicBezTo>
                    <a:pt x="726697" y="488239"/>
                    <a:pt x="705291" y="500133"/>
                    <a:pt x="687897" y="511729"/>
                  </a:cubicBezTo>
                  <a:cubicBezTo>
                    <a:pt x="683032" y="482541"/>
                    <a:pt x="680513" y="445317"/>
                    <a:pt x="662730" y="419450"/>
                  </a:cubicBezTo>
                  <a:cubicBezTo>
                    <a:pt x="640214" y="386700"/>
                    <a:pt x="620931" y="348235"/>
                    <a:pt x="587229" y="327171"/>
                  </a:cubicBezTo>
                  <a:cubicBezTo>
                    <a:pt x="547614" y="302412"/>
                    <a:pt x="497534" y="268162"/>
                    <a:pt x="453005" y="251670"/>
                  </a:cubicBezTo>
                  <a:cubicBezTo>
                    <a:pt x="326196" y="204703"/>
                    <a:pt x="317655" y="206144"/>
                    <a:pt x="209725" y="184558"/>
                  </a:cubicBezTo>
                  <a:cubicBezTo>
                    <a:pt x="170576" y="187354"/>
                    <a:pt x="130930" y="186126"/>
                    <a:pt x="92279" y="192947"/>
                  </a:cubicBezTo>
                  <a:cubicBezTo>
                    <a:pt x="82350" y="194699"/>
                    <a:pt x="75316" y="203865"/>
                    <a:pt x="67112" y="209725"/>
                  </a:cubicBezTo>
                  <a:cubicBezTo>
                    <a:pt x="55735" y="217852"/>
                    <a:pt x="44741" y="226503"/>
                    <a:pt x="33556" y="234892"/>
                  </a:cubicBezTo>
                  <a:cubicBezTo>
                    <a:pt x="39149" y="274041"/>
                    <a:pt x="31129" y="317768"/>
                    <a:pt x="50334" y="352338"/>
                  </a:cubicBezTo>
                  <a:cubicBezTo>
                    <a:pt x="62480" y="374202"/>
                    <a:pt x="94591" y="375736"/>
                    <a:pt x="117446" y="385894"/>
                  </a:cubicBezTo>
                  <a:cubicBezTo>
                    <a:pt x="144968" y="398126"/>
                    <a:pt x="172636" y="410318"/>
                    <a:pt x="201336" y="419450"/>
                  </a:cubicBezTo>
                  <a:cubicBezTo>
                    <a:pt x="234296" y="429937"/>
                    <a:pt x="268554" y="435814"/>
                    <a:pt x="302004" y="444617"/>
                  </a:cubicBezTo>
                  <a:cubicBezTo>
                    <a:pt x="321691" y="449798"/>
                    <a:pt x="341086" y="456039"/>
                    <a:pt x="360726" y="461395"/>
                  </a:cubicBezTo>
                  <a:cubicBezTo>
                    <a:pt x="371849" y="464429"/>
                    <a:pt x="383159" y="466750"/>
                    <a:pt x="394282" y="469784"/>
                  </a:cubicBezTo>
                  <a:cubicBezTo>
                    <a:pt x="413922" y="475140"/>
                    <a:pt x="433007" y="482753"/>
                    <a:pt x="453005" y="486562"/>
                  </a:cubicBezTo>
                  <a:cubicBezTo>
                    <a:pt x="491853" y="493962"/>
                    <a:pt x="570451" y="503340"/>
                    <a:pt x="570451" y="503340"/>
                  </a:cubicBezTo>
                  <a:cubicBezTo>
                    <a:pt x="578840" y="506136"/>
                    <a:pt x="587115" y="509300"/>
                    <a:pt x="595618" y="511729"/>
                  </a:cubicBezTo>
                  <a:cubicBezTo>
                    <a:pt x="626139" y="520449"/>
                    <a:pt x="693803" y="534144"/>
                    <a:pt x="713064" y="536896"/>
                  </a:cubicBezTo>
                  <a:cubicBezTo>
                    <a:pt x="743640" y="541264"/>
                    <a:pt x="774583" y="542489"/>
                    <a:pt x="805343" y="545285"/>
                  </a:cubicBezTo>
                  <a:cubicBezTo>
                    <a:pt x="859245" y="558760"/>
                    <a:pt x="864873" y="561115"/>
                    <a:pt x="939567" y="570452"/>
                  </a:cubicBezTo>
                  <a:cubicBezTo>
                    <a:pt x="961938" y="573248"/>
                    <a:pt x="984389" y="575464"/>
                    <a:pt x="1006679" y="578841"/>
                  </a:cubicBezTo>
                  <a:cubicBezTo>
                    <a:pt x="1076678" y="589447"/>
                    <a:pt x="1146981" y="598512"/>
                    <a:pt x="1216404" y="612397"/>
                  </a:cubicBezTo>
                  <a:cubicBezTo>
                    <a:pt x="1244367" y="617990"/>
                    <a:pt x="1272455" y="622989"/>
                    <a:pt x="1300293" y="629175"/>
                  </a:cubicBezTo>
                  <a:cubicBezTo>
                    <a:pt x="1322803" y="634177"/>
                    <a:pt x="1344794" y="641431"/>
                    <a:pt x="1367405" y="645953"/>
                  </a:cubicBezTo>
                  <a:cubicBezTo>
                    <a:pt x="1386794" y="649831"/>
                    <a:pt x="1406554" y="651546"/>
                    <a:pt x="1426128" y="654342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640642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374</Words>
  <Application>Microsoft Office PowerPoint</Application>
  <PresentationFormat>Grand écran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BRHendrix-Regular</vt:lpstr>
      <vt:lpstr>Calibri</vt:lpstr>
      <vt:lpstr>Calibri Light</vt:lpstr>
      <vt:lpstr>Thème Office</vt:lpstr>
      <vt:lpstr>Les pages suivantes peuvent être copiées et collées dans votre présentation et affichées à l’écran :</vt:lpstr>
      <vt:lpstr>1re diapo</vt:lpstr>
      <vt:lpstr>PAUSE</vt:lpstr>
      <vt:lpstr>Pour le démarrage des ateliers</vt:lpstr>
      <vt:lpstr>Récapitulation en fin de cours</vt:lpstr>
      <vt:lpstr>Pour le prochain cours</vt:lpstr>
    </vt:vector>
  </TitlesOfParts>
  <Company>ECOLE NATIONALE D'ADMINISTRATION PUBLIQUE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pages suivantes peuvent être copiées et collées dans votre présentation et affichées à l’écran :</dc:title>
  <dc:creator>Forest, Michelle</dc:creator>
  <cp:lastModifiedBy>Forest, Michelle</cp:lastModifiedBy>
  <cp:revision>1</cp:revision>
  <dcterms:created xsi:type="dcterms:W3CDTF">2023-11-10T20:44:36Z</dcterms:created>
  <dcterms:modified xsi:type="dcterms:W3CDTF">2023-11-10T20:50:06Z</dcterms:modified>
</cp:coreProperties>
</file>