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72"/>
      </p:cViewPr>
      <p:guideLst>
        <p:guide orient="horz" pos="29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0470-D1BB-0F41-A1EC-21CC8E43C48D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B6DA-0A3D-7B44-BE00-76F5A9250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14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6490" y="2667630"/>
            <a:ext cx="6198650" cy="1969684"/>
          </a:xfrm>
        </p:spPr>
        <p:txBody>
          <a:bodyPr anchor="ctr">
            <a:normAutofit/>
          </a:bodyPr>
          <a:lstStyle>
            <a:lvl1pPr algn="l">
              <a:defRPr sz="4000" b="1">
                <a:latin typeface="+mn-lt"/>
                <a:ea typeface="Arimo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G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4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pc="200" baseline="0"/>
            </a:lvl1pPr>
          </a:lstStyle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746124" y="6356351"/>
            <a:ext cx="995103" cy="365125"/>
          </a:xfrm>
        </p:spPr>
        <p:txBody>
          <a:bodyPr/>
          <a:lstStyle>
            <a:lvl1pPr algn="l">
              <a:defRPr sz="1600" b="1"/>
            </a:lvl1pPr>
          </a:lstStyle>
          <a:p>
            <a:fld id="{B4246D60-7DB2-457E-8A2E-2A5CDCE9D03F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794656" y="1871663"/>
            <a:ext cx="7946119" cy="41592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89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334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685" y="566057"/>
            <a:ext cx="7282543" cy="8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656" y="1825625"/>
            <a:ext cx="7946572" cy="435133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656" y="6356351"/>
            <a:ext cx="5320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20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145" y="6356351"/>
            <a:ext cx="974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4246D60-7DB2-457E-8A2E-2A5CDCE9D03F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296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athenap.enap.ca/moodle/course/view.php?id=280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opeq.qc.ca/CL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thenap.enap.ca/moodle/course/view.php?id=2808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athenap@enap.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athenap.enap.ca/moodle/course/view.php?id=28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thenap.enap.ca/moodle/course/view.php?id=2808" TargetMode="External"/><Relationship Id="rId2" Type="http://schemas.openxmlformats.org/officeDocument/2006/relationships/hyperlink" Target="https://athenap.enap.ca/moodle/course/view.php?id=2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athenap.enap.ca/moodle/course/view.php?id=28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666082" y="2667630"/>
            <a:ext cx="6246564" cy="2234876"/>
          </a:xfrm>
        </p:spPr>
        <p:txBody>
          <a:bodyPr>
            <a:noAutofit/>
          </a:bodyPr>
          <a:lstStyle/>
          <a:p>
            <a:r>
              <a:rPr lang="fr-CA" sz="4800" dirty="0">
                <a:solidFill>
                  <a:schemeClr val="accent1"/>
                </a:solidFill>
                <a:latin typeface="Arial" panose="020B0604020202020204" pitchFamily="34" charset="0"/>
              </a:rPr>
              <a:t>Plan </a:t>
            </a:r>
            <a:br>
              <a:rPr lang="fr-CA" sz="48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fr-CA" sz="4800" dirty="0">
                <a:solidFill>
                  <a:schemeClr val="accent1"/>
                </a:solidFill>
                <a:latin typeface="Arial" panose="020B0604020202020204" pitchFamily="34" charset="0"/>
              </a:rPr>
              <a:t>d’accompagnement pédagogique</a:t>
            </a:r>
          </a:p>
        </p:txBody>
      </p:sp>
      <p:pic>
        <p:nvPicPr>
          <p:cNvPr id="3" name="Graphique 2" descr="Chapeau de remise de diplôme">
            <a:extLst>
              <a:ext uri="{FF2B5EF4-FFF2-40B4-BE49-F238E27FC236}">
                <a16:creationId xmlns:a16="http://schemas.microsoft.com/office/drawing/2014/main" id="{2B048CE2-F9E2-854B-8312-97ECF718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35764" flipH="1">
            <a:off x="7712556" y="2700152"/>
            <a:ext cx="549374" cy="54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3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B8C53-D12B-5948-BCAD-D9EF835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Athenap</a:t>
            </a:r>
            <a:r>
              <a:rPr lang="fr-CA" dirty="0"/>
              <a:t>/Aide/Enseignants FAD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6462FD-DA62-1347-B6DF-3EF8B45E90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ADD6DF-FFDC-554C-BDF8-170D47E7A6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10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B008EFC-B452-D34F-A02B-5E663C3CDC8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4656" y="2409091"/>
            <a:ext cx="7946119" cy="3621821"/>
          </a:xfrm>
        </p:spPr>
        <p:txBody>
          <a:bodyPr/>
          <a:lstStyle/>
          <a:p>
            <a:pPr marL="0" indent="0">
              <a:buNone/>
            </a:pPr>
            <a:r>
              <a:rPr lang="fr-CA" b="1" dirty="0"/>
              <a:t>Échanges</a:t>
            </a:r>
            <a:endParaRPr lang="fr-CA" dirty="0"/>
          </a:p>
          <a:p>
            <a:pPr>
              <a:spcBef>
                <a:spcPts val="1200"/>
              </a:spcBef>
            </a:pPr>
            <a:r>
              <a:rPr lang="fr-CA" sz="2000" dirty="0"/>
              <a:t>Cet espace propose aussi un outil d’échanges pour les enseignants de l’ENAP qui peuvent ainsi créer une communauté de pratiques à l’interne. Un courriel d’invitation sera acheminé par le BTE à la communauté enseignante pour s’inscrire et participer aux échanges.</a:t>
            </a:r>
          </a:p>
          <a:p>
            <a:pPr>
              <a:spcBef>
                <a:spcPts val="1200"/>
              </a:spcBef>
            </a:pPr>
            <a:r>
              <a:rPr lang="fr-CA" sz="2000" dirty="0"/>
              <a:t>L’accès au Nœud, une communauté de pratique enseignante menée par un groupe de professeurs de l’UQ est aussi disponible via la page Aide/Enseignants FAD.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5B494-5123-6340-965E-B2E8A5D28BBE}"/>
              </a:ext>
            </a:extLst>
          </p:cNvPr>
          <p:cNvSpPr/>
          <p:nvPr/>
        </p:nvSpPr>
        <p:spPr>
          <a:xfrm>
            <a:off x="2219010" y="1785663"/>
            <a:ext cx="6608467" cy="367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u="sng" dirty="0">
                <a:hlinkClick r:id="rId2"/>
              </a:rPr>
              <a:t>https://athenap.enap.ca/moodle/course/view.php?id=2808</a:t>
            </a:r>
            <a:endParaRPr lang="fr-CA" b="1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66BFC0D-9AC1-4C46-B7D3-2BCE46B33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8" y="1772536"/>
            <a:ext cx="16637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0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5D25E-5EF7-8241-B362-445B26D0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Dispositif mis en place pour les étudiants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FD2F803-B798-BD4B-9C07-81FBBE4F04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48256B-58F7-534B-95AE-776DD7228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11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7C5D686-DA07-EC49-9CDF-2042F0F9B1E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4656" y="1871663"/>
            <a:ext cx="7946119" cy="24101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sz="2000" dirty="0"/>
              <a:t>Une clinique de connexion;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dirty="0"/>
              <a:t>Un bloc de 10 h de formation générale, réparties en cinq (5) rencontres au cours desquelles les étudiants seront amenés à découvrir leur nouvel environnement et à acquérir les bases nécessaires à la réussite de leurs études à l’ENAP;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dirty="0"/>
              <a:t>Des ateliers spécifiques échelonnés sur plusieurs semaines.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D2C51839-C7F3-AB4A-842D-C35CB1E9AD0B}"/>
              </a:ext>
            </a:extLst>
          </p:cNvPr>
          <p:cNvSpPr/>
          <p:nvPr/>
        </p:nvSpPr>
        <p:spPr>
          <a:xfrm>
            <a:off x="1310054" y="4281854"/>
            <a:ext cx="7430721" cy="1723293"/>
          </a:xfrm>
          <a:prstGeom prst="roundRect">
            <a:avLst>
              <a:gd name="adj" fmla="val 10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CA" b="1" dirty="0">
                <a:solidFill>
                  <a:schemeClr val="tx1"/>
                </a:solidFill>
              </a:rPr>
              <a:t>Note :  Programme CLIQ</a:t>
            </a:r>
          </a:p>
          <a:p>
            <a:r>
              <a:rPr lang="fr-CA" dirty="0">
                <a:solidFill>
                  <a:schemeClr val="tx1"/>
                </a:solidFill>
              </a:rPr>
              <a:t>Les étudiants ne possédant pas d’ordinateur personnel seront orientés vers le programme CLIC </a:t>
            </a:r>
            <a:r>
              <a:rPr lang="fr-CA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https://www.opeq.qc.ca/CLIC</a:t>
            </a:r>
            <a:r>
              <a:rPr lang="fr-CA" dirty="0">
                <a:solidFill>
                  <a:schemeClr val="tx1"/>
                </a:solidFill>
              </a:rPr>
              <a:t> qui n’est pas un service de l’ENAP. Ce programme est géré par un organisme de charité l’OPEQ</a:t>
            </a:r>
          </a:p>
        </p:txBody>
      </p:sp>
      <p:pic>
        <p:nvPicPr>
          <p:cNvPr id="9" name="Graphique 8" descr="Curseur">
            <a:extLst>
              <a:ext uri="{FF2B5EF4-FFF2-40B4-BE49-F238E27FC236}">
                <a16:creationId xmlns:a16="http://schemas.microsoft.com/office/drawing/2014/main" id="{9D8F25EF-9A82-A24D-9D0D-22373D322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V="1">
            <a:off x="3785699" y="4358603"/>
            <a:ext cx="548909" cy="54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0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Nouveaux outils technologiques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794656" y="2149981"/>
            <a:ext cx="8182290" cy="962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1800" dirty="0"/>
              <a:t>Le répertoire en ligne des Services technologiques proposera les documentations techniques sur l’ensemble des services offerts. </a:t>
            </a:r>
          </a:p>
          <a:p>
            <a:pPr marL="0" indent="0">
              <a:buNone/>
            </a:pPr>
            <a:r>
              <a:rPr lang="fr-CA" sz="1800" dirty="0"/>
              <a:t> </a:t>
            </a:r>
            <a:r>
              <a:rPr lang="fr-CA" sz="1800" b="1" dirty="0"/>
              <a:t>Le support des outils sera effectué par le STI. </a:t>
            </a:r>
          </a:p>
          <a:p>
            <a:pPr marL="0" indent="0">
              <a:buNone/>
            </a:pPr>
            <a:endParaRPr lang="fr-CA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794656" y="1674565"/>
            <a:ext cx="8349344" cy="37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/>
              <a:t>Outils disponibles à l’automne 2020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968ADAE-F8B0-024C-BE9F-7BD38A2A5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663057"/>
              </p:ext>
            </p:extLst>
          </p:nvPr>
        </p:nvGraphicFramePr>
        <p:xfrm>
          <a:off x="794656" y="3186945"/>
          <a:ext cx="3724823" cy="3168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543">
                  <a:extLst>
                    <a:ext uri="{9D8B030D-6E8A-4147-A177-3AD203B41FA5}">
                      <a16:colId xmlns:a16="http://schemas.microsoft.com/office/drawing/2014/main" val="39137542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9158955"/>
                    </a:ext>
                  </a:extLst>
                </a:gridCol>
              </a:tblGrid>
              <a:tr h="1325603">
                <a:tc>
                  <a:txBody>
                    <a:bodyPr/>
                    <a:lstStyle/>
                    <a:p>
                      <a:pPr marL="227013" indent="-227013" algn="l" defTabSz="914400" rtl="0" eaLnBrk="1" latinLnBrk="0" hangingPunct="1">
                        <a:buSzPct val="100000"/>
                        <a:buFont typeface="+mj-lt"/>
                        <a:buAutoNum type="arabicPeriod"/>
                        <a:tabLst/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 Zoom 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(rencontre synchrone)</a:t>
                      </a:r>
                    </a:p>
                    <a:p>
                      <a:pPr marL="533400" lvl="1" indent="-219075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dirty="0"/>
                        <a:t>Génération des cours</a:t>
                      </a:r>
                    </a:p>
                    <a:p>
                      <a:pPr marL="533400" lvl="1" indent="-219075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dirty="0"/>
                        <a:t>Enregistrements des rencontres (cours / individuelles)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94939"/>
                  </a:ext>
                </a:extLst>
              </a:tr>
              <a:tr h="1796928">
                <a:tc>
                  <a:txBody>
                    <a:bodyPr/>
                    <a:lstStyle/>
                    <a:p>
                      <a:pPr marL="227013" indent="-227013" algn="l" defTabSz="914400" rtl="0" eaLnBrk="1" latinLnBrk="0" hangingPunct="1">
                        <a:buSzPct val="100000"/>
                        <a:buFont typeface="+mj-lt"/>
                        <a:buAutoNum type="arabicPeriod" startAt="2"/>
                        <a:tabLst/>
                      </a:pPr>
                      <a:r>
                        <a:rPr lang="fr-CA" sz="18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Panopto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phase 1 (visionneuse - streaming)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Création/édition/diffusion des vidéos et capsules </a:t>
                      </a:r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36733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12D86DE-10FA-4A47-A4FE-39BA339C6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502431"/>
              </p:ext>
            </p:extLst>
          </p:nvPr>
        </p:nvGraphicFramePr>
        <p:xfrm>
          <a:off x="4643623" y="3163865"/>
          <a:ext cx="4333323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3323">
                  <a:extLst>
                    <a:ext uri="{9D8B030D-6E8A-4147-A177-3AD203B41FA5}">
                      <a16:colId xmlns:a16="http://schemas.microsoft.com/office/drawing/2014/main" val="3780920726"/>
                    </a:ext>
                  </a:extLst>
                </a:gridCol>
              </a:tblGrid>
              <a:tr h="1325603">
                <a:tc>
                  <a:txBody>
                    <a:bodyPr/>
                    <a:lstStyle/>
                    <a:p>
                      <a:pPr marL="271463" indent="-271463" algn="l" defTabSz="914400" rtl="0" eaLnBrk="1" latinLnBrk="0" hangingPunct="1">
                        <a:buSzPct val="100000"/>
                        <a:buFont typeface="+mj-lt"/>
                        <a:buAutoNum type="arabicPeriod" startAt="3"/>
                        <a:tabLst/>
                      </a:pPr>
                      <a:r>
                        <a:rPr lang="fr-CA" sz="18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Athenap</a:t>
                      </a: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(LMS)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Création des rencontres virtuelle(ZOOM) à même ATHENAP 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Dépôt des vidéos et capsules en provenance de « PANOPTO 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858835"/>
                  </a:ext>
                </a:extLst>
              </a:tr>
              <a:tr h="1796928">
                <a:tc>
                  <a:txBody>
                    <a:bodyPr/>
                    <a:lstStyle/>
                    <a:p>
                      <a:pPr marL="227013" indent="-227013" algn="l" defTabSz="914400" rtl="0" eaLnBrk="1" latinLnBrk="0" hangingPunct="1">
                        <a:buSzPct val="100000"/>
                        <a:buFont typeface="+mj-lt"/>
                        <a:buAutoNum type="arabicPeriod" startAt="4"/>
                        <a:tabLst/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Environnement O365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Suite bureautique complète en téléchargement (déjà accessible)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Suite bureautique « online »</a:t>
                      </a: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OneDrive/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Sharepoint</a:t>
                      </a:r>
                      <a:endParaRPr lang="fr-CA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3400" lvl="1" indent="-219075" algn="l" defTabSz="914400" rtl="0" eaLnBrk="1" latinLnBrk="0" hangingPunct="1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Teams  (déjà accessible)</a:t>
                      </a:r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407852"/>
                  </a:ext>
                </a:extLst>
              </a:tr>
            </a:tbl>
          </a:graphicData>
        </a:graphic>
      </p:graphicFrame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6B95FEF-DBCE-EA42-98FF-EACFC864F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7B21F21-614C-1944-8B3A-CA03193FC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00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BA706-441E-F64F-A70A-9B168CA5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566057"/>
            <a:ext cx="7282543" cy="810161"/>
          </a:xfrm>
        </p:spPr>
        <p:txBody>
          <a:bodyPr>
            <a:normAutofit fontScale="90000"/>
          </a:bodyPr>
          <a:lstStyle/>
          <a:p>
            <a:r>
              <a:rPr lang="en-CA" dirty="0"/>
              <a:t>Formation </a:t>
            </a:r>
            <a:r>
              <a:rPr lang="en-CA" dirty="0" err="1"/>
              <a:t>Athenap</a:t>
            </a:r>
            <a:r>
              <a:rPr lang="en-CA" dirty="0"/>
              <a:t>-Zoom-</a:t>
            </a:r>
            <a:r>
              <a:rPr lang="en-CA" dirty="0" err="1"/>
              <a:t>Panopto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BDF30F-C8A8-8249-9B31-3F0B3B2B6E8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46548" y="1871663"/>
            <a:ext cx="8174179" cy="41592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fr-CA" sz="2200" dirty="0"/>
              <a:t>Un test individuel sur le compte éducationnel de chaque enseignant sera proposé par courriel par le BTE dès que l’enseignant aura activé son compte Zoom individuel. </a:t>
            </a:r>
            <a:r>
              <a:rPr lang="fr-CA" sz="2000" dirty="0"/>
              <a:t>Selon les besoins exprimés, les enseignants pourront être 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CA" sz="1800" dirty="0"/>
              <a:t>Aux principales fonctionnalités de Zoom et </a:t>
            </a:r>
            <a:r>
              <a:rPr lang="fr-CA" sz="1800" dirty="0" err="1"/>
              <a:t>Panopto</a:t>
            </a:r>
            <a:r>
              <a:rPr lang="fr-CA" sz="1800" dirty="0"/>
              <a:t> - phase 1 (20 à 30 mn);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800" dirty="0"/>
              <a:t>ou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fr-CA" sz="1800" dirty="0"/>
              <a:t>Aux fonctionnalités avancées et à la gestion de classe dans Zoom et </a:t>
            </a:r>
            <a:r>
              <a:rPr lang="fr-CA" sz="1800" dirty="0" err="1"/>
              <a:t>Panopto</a:t>
            </a:r>
            <a:r>
              <a:rPr lang="fr-CA" sz="1800" dirty="0"/>
              <a:t> - phase 1 (1 h 30).</a:t>
            </a:r>
          </a:p>
          <a:p>
            <a:r>
              <a:rPr lang="fr-CA" sz="2200" dirty="0"/>
              <a:t>Les tests individuels et les séances de formation collectives sous forme de cantines ou individuelles selon les disponibilités des enseignants seront proposés à partir du 6 juillet 2020.</a:t>
            </a:r>
          </a:p>
          <a:p>
            <a:endParaRPr lang="fr-FR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A1CFDA-4757-674B-AB9C-6D43AAB1E4B2}"/>
              </a:ext>
            </a:extLst>
          </p:cNvPr>
          <p:cNvSpPr/>
          <p:nvPr/>
        </p:nvSpPr>
        <p:spPr>
          <a:xfrm>
            <a:off x="6012214" y="1244662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PHASE 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C6D6D5-68D9-B64F-BC7D-E39C7DB34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ED160-F994-FB49-85FC-C82575678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005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BE63F-12E8-3540-AE76-CCB06E20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Cantines technos pour les enseignants 20-21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B745BA-AD2F-8740-A8DC-BE3A6D0F8202}"/>
              </a:ext>
            </a:extLst>
          </p:cNvPr>
          <p:cNvSpPr/>
          <p:nvPr/>
        </p:nvSpPr>
        <p:spPr>
          <a:xfrm>
            <a:off x="805593" y="1893435"/>
            <a:ext cx="75501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/>
              <a:t>TEAMS</a:t>
            </a:r>
            <a:r>
              <a:rPr lang="en-CA" b="1" dirty="0"/>
              <a:t>  // </a:t>
            </a:r>
            <a:r>
              <a:rPr lang="fr-CA" dirty="0"/>
              <a:t>Marc Guérin et/ou Nancy Benoit</a:t>
            </a:r>
            <a:endParaRPr lang="en-CA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FA93BC2-3A8F-8044-96D1-3946983B1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97543"/>
              </p:ext>
            </p:extLst>
          </p:nvPr>
        </p:nvGraphicFramePr>
        <p:xfrm>
          <a:off x="879167" y="2361563"/>
          <a:ext cx="75501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39">
                  <a:extLst>
                    <a:ext uri="{9D8B030D-6E8A-4147-A177-3AD203B41FA5}">
                      <a16:colId xmlns:a16="http://schemas.microsoft.com/office/drawing/2014/main" val="1926291392"/>
                    </a:ext>
                  </a:extLst>
                </a:gridCol>
                <a:gridCol w="1509298">
                  <a:extLst>
                    <a:ext uri="{9D8B030D-6E8A-4147-A177-3AD203B41FA5}">
                      <a16:colId xmlns:a16="http://schemas.microsoft.com/office/drawing/2014/main" val="3026780359"/>
                    </a:ext>
                  </a:extLst>
                </a:gridCol>
                <a:gridCol w="1509298">
                  <a:extLst>
                    <a:ext uri="{9D8B030D-6E8A-4147-A177-3AD203B41FA5}">
                      <a16:colId xmlns:a16="http://schemas.microsoft.com/office/drawing/2014/main" val="1479181246"/>
                    </a:ext>
                  </a:extLst>
                </a:gridCol>
                <a:gridCol w="1588203">
                  <a:extLst>
                    <a:ext uri="{9D8B030D-6E8A-4147-A177-3AD203B41FA5}">
                      <a16:colId xmlns:a16="http://schemas.microsoft.com/office/drawing/2014/main" val="3587452781"/>
                    </a:ext>
                  </a:extLst>
                </a:gridCol>
                <a:gridCol w="1430392">
                  <a:extLst>
                    <a:ext uri="{9D8B030D-6E8A-4147-A177-3AD203B41FA5}">
                      <a16:colId xmlns:a16="http://schemas.microsoft.com/office/drawing/2014/main" val="1716355536"/>
                    </a:ext>
                  </a:extLst>
                </a:gridCol>
              </a:tblGrid>
              <a:tr h="355814">
                <a:tc gridSpan="5">
                  <a:txBody>
                    <a:bodyPr/>
                    <a:lstStyle/>
                    <a:p>
                      <a:r>
                        <a:rPr lang="fr-FR" dirty="0"/>
                        <a:t>Les mercredis midi – 12 h à 13 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39312"/>
                  </a:ext>
                </a:extLst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/>
                        <a:t>8 juillet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22 juillet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12 août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9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150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CE3DAA3-5553-1B4C-AB31-90217042ACE2}"/>
              </a:ext>
            </a:extLst>
          </p:cNvPr>
          <p:cNvSpPr/>
          <p:nvPr/>
        </p:nvSpPr>
        <p:spPr>
          <a:xfrm>
            <a:off x="784573" y="3391421"/>
            <a:ext cx="7140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ATHENAP-ZOOM-PANOPT</a:t>
            </a:r>
            <a:r>
              <a:rPr lang="en-CA" b="1" dirty="0"/>
              <a:t> // </a:t>
            </a:r>
            <a:r>
              <a:rPr lang="fr-CA" dirty="0"/>
              <a:t>Alexandre Gingras et/ou Nathaniel Montreuil</a:t>
            </a:r>
            <a:endParaRPr lang="en-CA" b="1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2BD13F1-6613-664F-8422-89D1AD759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50000"/>
              </p:ext>
            </p:extLst>
          </p:nvPr>
        </p:nvGraphicFramePr>
        <p:xfrm>
          <a:off x="879167" y="3793478"/>
          <a:ext cx="755012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39">
                  <a:extLst>
                    <a:ext uri="{9D8B030D-6E8A-4147-A177-3AD203B41FA5}">
                      <a16:colId xmlns:a16="http://schemas.microsoft.com/office/drawing/2014/main" val="3238278988"/>
                    </a:ext>
                  </a:extLst>
                </a:gridCol>
                <a:gridCol w="1509298">
                  <a:extLst>
                    <a:ext uri="{9D8B030D-6E8A-4147-A177-3AD203B41FA5}">
                      <a16:colId xmlns:a16="http://schemas.microsoft.com/office/drawing/2014/main" val="528902313"/>
                    </a:ext>
                  </a:extLst>
                </a:gridCol>
                <a:gridCol w="1667108">
                  <a:extLst>
                    <a:ext uri="{9D8B030D-6E8A-4147-A177-3AD203B41FA5}">
                      <a16:colId xmlns:a16="http://schemas.microsoft.com/office/drawing/2014/main" val="3574688820"/>
                    </a:ext>
                  </a:extLst>
                </a:gridCol>
                <a:gridCol w="1430392">
                  <a:extLst>
                    <a:ext uri="{9D8B030D-6E8A-4147-A177-3AD203B41FA5}">
                      <a16:colId xmlns:a16="http://schemas.microsoft.com/office/drawing/2014/main" val="1697113918"/>
                    </a:ext>
                  </a:extLst>
                </a:gridCol>
                <a:gridCol w="1430392">
                  <a:extLst>
                    <a:ext uri="{9D8B030D-6E8A-4147-A177-3AD203B41FA5}">
                      <a16:colId xmlns:a16="http://schemas.microsoft.com/office/drawing/2014/main" val="2913569380"/>
                    </a:ext>
                  </a:extLst>
                </a:gridCol>
              </a:tblGrid>
              <a:tr h="355814">
                <a:tc gridSpan="5">
                  <a:txBody>
                    <a:bodyPr/>
                    <a:lstStyle/>
                    <a:p>
                      <a:r>
                        <a:rPr lang="fr-FR" dirty="0"/>
                        <a:t>Les mercredis midi – 12 h à 13 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67151"/>
                  </a:ext>
                </a:extLst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/>
                        <a:t>15 juillet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29 juillet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58676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8128334-00CA-0948-95AC-817890998B18}"/>
              </a:ext>
            </a:extLst>
          </p:cNvPr>
          <p:cNvSpPr/>
          <p:nvPr/>
        </p:nvSpPr>
        <p:spPr>
          <a:xfrm>
            <a:off x="784573" y="4794551"/>
            <a:ext cx="7339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NC</a:t>
            </a:r>
            <a:r>
              <a:rPr lang="en-CA" b="1" dirty="0"/>
              <a:t> // </a:t>
            </a:r>
            <a:r>
              <a:rPr lang="fr-CA" dirty="0"/>
              <a:t>Catherine Robert-</a:t>
            </a:r>
            <a:r>
              <a:rPr lang="fr-CA" dirty="0" err="1"/>
              <a:t>Dubord</a:t>
            </a:r>
            <a:r>
              <a:rPr lang="fr-CA" dirty="0"/>
              <a:t> et/ou Marc Guérin et/ou Alexandre Gingras</a:t>
            </a:r>
            <a:endParaRPr lang="en-CA" b="1" dirty="0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D0C43DE-B40B-C440-A9FB-39A2B20FB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27425"/>
              </p:ext>
            </p:extLst>
          </p:nvPr>
        </p:nvGraphicFramePr>
        <p:xfrm>
          <a:off x="879167" y="5196608"/>
          <a:ext cx="755012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39">
                  <a:extLst>
                    <a:ext uri="{9D8B030D-6E8A-4147-A177-3AD203B41FA5}">
                      <a16:colId xmlns:a16="http://schemas.microsoft.com/office/drawing/2014/main" val="3238278988"/>
                    </a:ext>
                  </a:extLst>
                </a:gridCol>
                <a:gridCol w="1689700">
                  <a:extLst>
                    <a:ext uri="{9D8B030D-6E8A-4147-A177-3AD203B41FA5}">
                      <a16:colId xmlns:a16="http://schemas.microsoft.com/office/drawing/2014/main" val="528902313"/>
                    </a:ext>
                  </a:extLst>
                </a:gridCol>
                <a:gridCol w="1610598">
                  <a:extLst>
                    <a:ext uri="{9D8B030D-6E8A-4147-A177-3AD203B41FA5}">
                      <a16:colId xmlns:a16="http://schemas.microsoft.com/office/drawing/2014/main" val="3574688820"/>
                    </a:ext>
                  </a:extLst>
                </a:gridCol>
                <a:gridCol w="1306500">
                  <a:extLst>
                    <a:ext uri="{9D8B030D-6E8A-4147-A177-3AD203B41FA5}">
                      <a16:colId xmlns:a16="http://schemas.microsoft.com/office/drawing/2014/main" val="1697113918"/>
                    </a:ext>
                  </a:extLst>
                </a:gridCol>
                <a:gridCol w="1430392">
                  <a:extLst>
                    <a:ext uri="{9D8B030D-6E8A-4147-A177-3AD203B41FA5}">
                      <a16:colId xmlns:a16="http://schemas.microsoft.com/office/drawing/2014/main" val="2913569380"/>
                    </a:ext>
                  </a:extLst>
                </a:gridCol>
              </a:tblGrid>
              <a:tr h="355814">
                <a:tc gridSpan="5">
                  <a:txBody>
                    <a:bodyPr/>
                    <a:lstStyle/>
                    <a:p>
                      <a:r>
                        <a:rPr lang="fr-FR" dirty="0"/>
                        <a:t>Les mercredis midi – 12 h à 13 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67151"/>
                  </a:ext>
                </a:extLst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/>
                        <a:t>21 octobre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18 novembre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 décembre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 janvier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 février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586766"/>
                  </a:ext>
                </a:extLst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/>
                        <a:t>17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14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701112"/>
                  </a:ext>
                </a:extLst>
              </a:tr>
            </a:tbl>
          </a:graphicData>
        </a:graphic>
      </p:graphicFrame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9BA6D59B-8E3F-6745-91EA-E5F3DEA83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E5F46D03-2D48-0D4F-8925-91E2E3DE9E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77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1CB06-50A5-C647-A314-363597497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566057"/>
            <a:ext cx="7569701" cy="881743"/>
          </a:xfrm>
        </p:spPr>
        <p:txBody>
          <a:bodyPr>
            <a:normAutofit fontScale="90000"/>
          </a:bodyPr>
          <a:lstStyle/>
          <a:p>
            <a:r>
              <a:rPr lang="fr-CA" dirty="0"/>
              <a:t>Webinaire : </a:t>
            </a:r>
            <a:r>
              <a:rPr lang="fr-CA" sz="3600" dirty="0"/>
              <a:t>« Adapter son contenu et sa gestion de classe - l’automne 2020 »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2667E1-14E9-184A-B8AA-B6233A94E3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8D471A-ED33-8D48-B77E-5E496ACB7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38DEECF-E5FB-824C-803F-53191AC8140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4146" y="2903445"/>
            <a:ext cx="8233729" cy="3381738"/>
          </a:xfrm>
        </p:spPr>
        <p:txBody>
          <a:bodyPr numCol="2"/>
          <a:lstStyle/>
          <a:p>
            <a:r>
              <a:rPr lang="fr-CA" sz="1800" dirty="0"/>
              <a:t>Distinguer les principales différences entre l’apprentissage à distance et l’apprentissage en présentiel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CA" sz="1800" dirty="0"/>
              <a:t>Comment adapter mon matériel de cours ? 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Quelles stratégies sont à préconiser? 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Quels outils utiliser?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 support est offert? 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Témoignage</a:t>
            </a:r>
          </a:p>
          <a:p>
            <a:pPr marL="0" indent="0">
              <a:spcAft>
                <a:spcPts val="0"/>
              </a:spcAft>
              <a:buNone/>
            </a:pPr>
            <a:br>
              <a:rPr lang="fr-CA" sz="1800" dirty="0"/>
            </a:br>
            <a:endParaRPr lang="fr-CA" sz="1800" dirty="0"/>
          </a:p>
          <a:p>
            <a:pPr>
              <a:spcAft>
                <a:spcPts val="0"/>
              </a:spcAft>
            </a:pPr>
            <a:endParaRPr lang="fr-CA" sz="1800" dirty="0"/>
          </a:p>
          <a:p>
            <a:pPr>
              <a:spcAft>
                <a:spcPts val="0"/>
              </a:spcAft>
            </a:pPr>
            <a:endParaRPr lang="fr-CA" sz="1800" dirty="0"/>
          </a:p>
          <a:p>
            <a:pPr>
              <a:spcAft>
                <a:spcPts val="0"/>
              </a:spcAft>
            </a:pPr>
            <a:endParaRPr lang="fr-CA" sz="1800" dirty="0"/>
          </a:p>
          <a:p>
            <a:pPr>
              <a:spcAft>
                <a:spcPts val="0"/>
              </a:spcAft>
            </a:pPr>
            <a:r>
              <a:rPr lang="fr-CA" sz="1800" dirty="0"/>
              <a:t>Comment adapter mes évaluations?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Quelles sont les options pour évaluer à distance?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Quels outils utiliser?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 support est offert? 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CA" sz="1800" dirty="0"/>
              <a:t>Comment puis-je faire pour interagir avec mes étudiants?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Quelles stratégies utiliser?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Quels outils utiliser?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 Quel support est offert?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 Témoignage</a:t>
            </a:r>
          </a:p>
          <a:p>
            <a:pPr lvl="1"/>
            <a:endParaRPr lang="fr-CA" sz="1600" dirty="0"/>
          </a:p>
          <a:p>
            <a:endParaRPr lang="fr-FR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DEA2FA-9519-3648-B48C-972A2A4B84C5}"/>
              </a:ext>
            </a:extLst>
          </p:cNvPr>
          <p:cNvSpPr/>
          <p:nvPr/>
        </p:nvSpPr>
        <p:spPr>
          <a:xfrm>
            <a:off x="794656" y="1674565"/>
            <a:ext cx="8349344" cy="37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Une rencontre à distance (webinaire) est proposée le mardi 23 juin de 14 h. à 16 h</a:t>
            </a:r>
            <a:endParaRPr lang="fr-CA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80B84-76BB-FB4A-A075-C3F7952C8791}"/>
              </a:ext>
            </a:extLst>
          </p:cNvPr>
          <p:cNvSpPr/>
          <p:nvPr/>
        </p:nvSpPr>
        <p:spPr>
          <a:xfrm>
            <a:off x="794655" y="2144076"/>
            <a:ext cx="83073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algn="ctr"/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Cette rencontre sera enregistrée et disponible sur </a:t>
            </a:r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Athenap</a:t>
            </a:r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 (sur la page outil pédagogique)</a:t>
            </a:r>
            <a:endParaRPr lang="fr-CA" sz="16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9525" algn="ctr"/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Selon les demandes, un autre webinaire pourrait être organisé dans la foulée. </a:t>
            </a:r>
            <a:endParaRPr lang="fr-CA" sz="1600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5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0431-0AEA-6C48-B003-A55E149E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Accompagnement individualisé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D3AA2E-D9FE-1D43-9601-58661FAB1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37359B-0E21-FB42-B370-634365A12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7BFE0D3-832F-5448-B39B-3353DFD12B9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4657" y="1916722"/>
            <a:ext cx="5491844" cy="1512277"/>
          </a:xfrm>
        </p:spPr>
        <p:txBody>
          <a:bodyPr/>
          <a:lstStyle/>
          <a:p>
            <a:r>
              <a:rPr lang="fr-CA" dirty="0"/>
              <a:t>Un accompagnement individualisé est proposé sur simple demande auprès du BTE : </a:t>
            </a:r>
            <a:r>
              <a:rPr lang="fr-CA" u="sng" dirty="0">
                <a:hlinkClick r:id="rId2"/>
              </a:rPr>
              <a:t>athenap@enap.ca</a:t>
            </a:r>
            <a:r>
              <a:rPr lang="fr-CA" dirty="0"/>
              <a:t> 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93200EC-CC76-A747-87D1-73F9619B5B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33" y="1591895"/>
            <a:ext cx="2757068" cy="4140689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12F2F8E-94DE-F144-96B3-0D4A476C0468}"/>
              </a:ext>
            </a:extLst>
          </p:cNvPr>
          <p:cNvSpPr/>
          <p:nvPr/>
        </p:nvSpPr>
        <p:spPr>
          <a:xfrm>
            <a:off x="1014987" y="4069617"/>
            <a:ext cx="5100063" cy="1239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CA" dirty="0"/>
              <a:t>Il est conseillé d’avoir en main une première version du plan de cours afin de pouvoir travailler sur un scénario concret.</a:t>
            </a:r>
            <a:endParaRPr lang="fr-FR" dirty="0"/>
          </a:p>
        </p:txBody>
      </p:sp>
      <p:pic>
        <p:nvPicPr>
          <p:cNvPr id="12" name="Graphique 11" descr="Point d’exclamation">
            <a:extLst>
              <a:ext uri="{FF2B5EF4-FFF2-40B4-BE49-F238E27FC236}">
                <a16:creationId xmlns:a16="http://schemas.microsoft.com/office/drawing/2014/main" id="{9AEAFA7D-AD94-154F-BA00-1EAF0107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3104" y="4109548"/>
            <a:ext cx="1148863" cy="114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0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6F16F-E810-AA4A-98F2-0711473D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Athenap</a:t>
            </a:r>
            <a:r>
              <a:rPr lang="fr-CA" dirty="0"/>
              <a:t>/Aide/Enseignants FAD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46DDC6-DCC5-514E-9511-0086A6310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560FA0-DB03-434E-B86F-3B88E5F636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62F716F-0908-724C-8051-B9E47EEFC9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4656" y="2584937"/>
            <a:ext cx="7946119" cy="3445975"/>
          </a:xfrm>
        </p:spPr>
        <p:txBody>
          <a:bodyPr/>
          <a:lstStyle/>
          <a:p>
            <a:pPr marL="0" indent="0">
              <a:buNone/>
            </a:pPr>
            <a:r>
              <a:rPr lang="fr-CA" b="1" dirty="0"/>
              <a:t>Stratégies d’adaptation </a:t>
            </a:r>
            <a:endParaRPr lang="fr-CA" dirty="0"/>
          </a:p>
          <a:p>
            <a:r>
              <a:rPr lang="fr-CA" dirty="0"/>
              <a:t>La FAD : stratégies et conseils</a:t>
            </a:r>
          </a:p>
          <a:p>
            <a:r>
              <a:rPr lang="fr-CA" dirty="0"/>
              <a:t>Ressources utiles</a:t>
            </a:r>
          </a:p>
          <a:p>
            <a:r>
              <a:rPr lang="fr-CA" dirty="0"/>
              <a:t>Webinaires de soutien FAD</a:t>
            </a:r>
          </a:p>
          <a:p>
            <a:pPr lvl="1"/>
            <a:r>
              <a:rPr lang="fr-CA" dirty="0"/>
              <a:t>Annonce des dates de rencontres</a:t>
            </a:r>
          </a:p>
          <a:p>
            <a:pPr lvl="1"/>
            <a:r>
              <a:rPr lang="fr-CA" dirty="0"/>
              <a:t>Liens vers les enregistrements des rencontres</a:t>
            </a:r>
          </a:p>
          <a:p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70CF1B-B338-5B46-8BA0-6CF01012F8F8}"/>
              </a:ext>
            </a:extLst>
          </p:cNvPr>
          <p:cNvSpPr/>
          <p:nvPr/>
        </p:nvSpPr>
        <p:spPr>
          <a:xfrm>
            <a:off x="2219010" y="1785663"/>
            <a:ext cx="6608467" cy="367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u="sng" dirty="0">
                <a:hlinkClick r:id="rId2"/>
              </a:rPr>
              <a:t>https://athenap.enap.ca/moodle/course/view.php?id=2808</a:t>
            </a:r>
            <a:endParaRPr lang="fr-CA" b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1493EB7-47CF-6546-94EE-91CD57ECE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8" y="1772536"/>
            <a:ext cx="16637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3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D9853-EDD3-7E40-AF68-469303DF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Athenap</a:t>
            </a:r>
            <a:r>
              <a:rPr lang="fr-CA" dirty="0"/>
              <a:t>/Aide/Enseignants FAD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3E5E3F-7676-0145-8673-A0E59E396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0BF1D2-E249-704C-8224-D8555D8AB6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C556010-9DE3-4D4D-895F-0C0E4E14C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94656" y="2329962"/>
            <a:ext cx="8147121" cy="3700950"/>
          </a:xfrm>
        </p:spPr>
        <p:txBody>
          <a:bodyPr/>
          <a:lstStyle/>
          <a:p>
            <a:pPr marL="0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200" b="1" dirty="0"/>
              <a:t>Outils </a:t>
            </a:r>
            <a:r>
              <a:rPr lang="fr-CA" sz="2200" b="1" dirty="0" err="1"/>
              <a:t>technopédagogiques</a:t>
            </a:r>
            <a:endParaRPr lang="fr-CA" sz="2200" dirty="0"/>
          </a:p>
          <a:p>
            <a:r>
              <a:rPr lang="fr-CA" sz="2200" dirty="0"/>
              <a:t>À l’exception d’</a:t>
            </a:r>
            <a:r>
              <a:rPr lang="fr-CA" sz="2200" dirty="0" err="1"/>
              <a:t>Athenap</a:t>
            </a:r>
            <a:r>
              <a:rPr lang="fr-CA" sz="2200" dirty="0"/>
              <a:t> qui fait l’objet d’une page d’aide spécifique, accessible via le menu haut d’</a:t>
            </a:r>
            <a:r>
              <a:rPr lang="fr-CA" sz="2200" dirty="0" err="1"/>
              <a:t>Athenap</a:t>
            </a:r>
            <a:r>
              <a:rPr lang="fr-CA" sz="2200" dirty="0"/>
              <a:t> : Aide/Enseignants </a:t>
            </a:r>
            <a:r>
              <a:rPr lang="fr-CA" sz="2200" dirty="0" err="1"/>
              <a:t>Athenap</a:t>
            </a:r>
            <a:r>
              <a:rPr lang="fr-CA" sz="2200" dirty="0"/>
              <a:t> : </a:t>
            </a:r>
            <a:r>
              <a:rPr lang="fr-CA" sz="2000" u="sng" dirty="0">
                <a:hlinkClick r:id="rId2"/>
              </a:rPr>
              <a:t>https://athenap.enap.ca/moodle/course/view.php?id=229</a:t>
            </a:r>
            <a:endParaRPr lang="fr-CA" sz="2000" dirty="0"/>
          </a:p>
          <a:p>
            <a:endParaRPr lang="fr-FR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D7CFE9-F9AA-1D4C-BB14-EEC732189D19}"/>
              </a:ext>
            </a:extLst>
          </p:cNvPr>
          <p:cNvSpPr/>
          <p:nvPr/>
        </p:nvSpPr>
        <p:spPr>
          <a:xfrm>
            <a:off x="2219010" y="1785663"/>
            <a:ext cx="6608467" cy="367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u="sng" dirty="0">
                <a:hlinkClick r:id="rId3"/>
              </a:rPr>
              <a:t>https://athenap.enap.ca/moodle/course/view.php?id=2808</a:t>
            </a:r>
            <a:endParaRPr lang="fr-CA" b="1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02DDA4-543A-AC41-B3A5-5C1601639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8" y="1772536"/>
            <a:ext cx="16637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9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CEA5A-C657-E147-AF41-255211C0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Athenap</a:t>
            </a:r>
            <a:r>
              <a:rPr lang="fr-CA" dirty="0"/>
              <a:t>/Aide/Enseignants FAD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EC5627-187A-8A43-B533-42DD62D55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Plan d’acompagnement pédagogique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0BA199-4DCB-CB4A-ADD1-95A3891995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6D60-7DB2-457E-8A2E-2A5CDCE9D03F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1CDE8CE-251D-1B49-BA02-C19DC750B27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3448" y="2245791"/>
            <a:ext cx="8111952" cy="919436"/>
          </a:xfrm>
        </p:spPr>
        <p:txBody>
          <a:bodyPr/>
          <a:lstStyle/>
          <a:p>
            <a:pPr marL="0" indent="0">
              <a:buNone/>
            </a:pPr>
            <a:r>
              <a:rPr lang="fr-CA" sz="1600" dirty="0"/>
              <a:t>Cette page aussi accessible via le menu haut d’</a:t>
            </a:r>
            <a:r>
              <a:rPr lang="fr-CA" sz="1600" dirty="0" err="1"/>
              <a:t>Athenap</a:t>
            </a:r>
            <a:r>
              <a:rPr lang="fr-CA" sz="1600" dirty="0"/>
              <a:t> : Aide/Enseignants FAD, propose un certain nombre d’outils accessibles en ligne (outils gratuits ou versions de test) pour structurer efficacement son contenu et encadrer ses étudiants à distance selon les thèmes suivants :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FB680-E8F5-C543-83D6-2AF9BAF1567A}"/>
              </a:ext>
            </a:extLst>
          </p:cNvPr>
          <p:cNvSpPr/>
          <p:nvPr/>
        </p:nvSpPr>
        <p:spPr>
          <a:xfrm>
            <a:off x="794655" y="3323493"/>
            <a:ext cx="8111952" cy="2968449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271463" indent="-271463">
              <a:buFont typeface="+mj-lt"/>
              <a:buAutoNum type="arabicPeriod"/>
            </a:pPr>
            <a:r>
              <a:rPr lang="fr-CA" sz="1600" dirty="0"/>
              <a:t>Interagir avec ses étudiants à distance </a:t>
            </a:r>
            <a:br>
              <a:rPr lang="fr-CA" sz="1600" dirty="0"/>
            </a:br>
            <a:r>
              <a:rPr lang="fr-CA" sz="1600" dirty="0"/>
              <a:t>et les évaluer</a:t>
            </a:r>
          </a:p>
          <a:p>
            <a:pPr marL="271463" indent="-271463">
              <a:spcBef>
                <a:spcPts val="600"/>
              </a:spcBef>
              <a:buFont typeface="+mj-lt"/>
              <a:buAutoNum type="arabicPeriod"/>
            </a:pPr>
            <a:r>
              <a:rPr lang="fr-CA" sz="1600" dirty="0"/>
              <a:t>Classe virtuelle (Zoom) - Rencontres synchrones</a:t>
            </a:r>
          </a:p>
          <a:p>
            <a:pPr marL="271463" indent="-271463">
              <a:spcBef>
                <a:spcPts val="600"/>
              </a:spcBef>
              <a:buFont typeface="+mj-lt"/>
              <a:buAutoNum type="arabicPeriod"/>
            </a:pPr>
            <a:r>
              <a:rPr lang="fr-CA" sz="1600" dirty="0"/>
              <a:t>Outils audiovisuels</a:t>
            </a:r>
          </a:p>
          <a:p>
            <a:pPr marL="488950" lvl="1" indent="-227013">
              <a:buFont typeface="Arial" panose="020B0604020202020204" pitchFamily="34" charset="0"/>
              <a:buChar char="•"/>
            </a:pPr>
            <a:r>
              <a:rPr lang="fr-CA" sz="1600" dirty="0"/>
              <a:t>Création de baladodiffusions (podcasts)</a:t>
            </a:r>
          </a:p>
          <a:p>
            <a:pPr marL="488950" lvl="1" indent="-227013">
              <a:buFont typeface="Arial" panose="020B0604020202020204" pitchFamily="34" charset="0"/>
              <a:buChar char="•"/>
            </a:pPr>
            <a:r>
              <a:rPr lang="fr-CA" sz="1600" dirty="0"/>
              <a:t>Création de vidéos</a:t>
            </a:r>
          </a:p>
          <a:p>
            <a:pPr marL="488950" lvl="1" indent="-227013">
              <a:buFont typeface="Arial" panose="020B0604020202020204" pitchFamily="34" charset="0"/>
              <a:buChar char="•"/>
            </a:pPr>
            <a:r>
              <a:rPr lang="fr-CA" sz="1600" dirty="0"/>
              <a:t>Création de cartes heuristiques ou mentales (</a:t>
            </a:r>
            <a:r>
              <a:rPr lang="fr-CA" sz="1600" dirty="0" err="1"/>
              <a:t>mind</a:t>
            </a:r>
            <a:r>
              <a:rPr lang="fr-CA" sz="1600" dirty="0"/>
              <a:t> </a:t>
            </a:r>
            <a:r>
              <a:rPr lang="fr-CA" sz="1600" dirty="0" err="1"/>
              <a:t>maps</a:t>
            </a:r>
            <a:r>
              <a:rPr lang="fr-CA" sz="1600" dirty="0"/>
              <a:t>)</a:t>
            </a:r>
          </a:p>
          <a:p>
            <a:pPr marL="488950" lvl="1" indent="-227013">
              <a:buFont typeface="Arial" panose="020B0604020202020204" pitchFamily="34" charset="0"/>
              <a:buChar char="•"/>
            </a:pPr>
            <a:r>
              <a:rPr lang="fr-CA" sz="1600" dirty="0"/>
              <a:t>Création de présentations multimédias</a:t>
            </a:r>
          </a:p>
          <a:p>
            <a:pPr lvl="1"/>
            <a:r>
              <a:rPr lang="fr-CA" sz="1600" dirty="0"/>
              <a:t>Modification et annotation de vidéos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600" dirty="0"/>
              <a:t>Outils de collaboration et d'interaction</a:t>
            </a:r>
          </a:p>
          <a:p>
            <a:pPr marL="488950" lvl="1" indent="-174625">
              <a:buFont typeface="Arial" panose="020B0604020202020204" pitchFamily="34" charset="0"/>
              <a:buChar char="•"/>
            </a:pPr>
            <a:r>
              <a:rPr lang="fr-CA" sz="1600" dirty="0"/>
              <a:t>Collaborer</a:t>
            </a:r>
          </a:p>
          <a:p>
            <a:pPr marL="488950" lvl="1" indent="-174625">
              <a:buFont typeface="Arial" panose="020B0604020202020204" pitchFamily="34" charset="0"/>
              <a:buChar char="•"/>
            </a:pPr>
            <a:r>
              <a:rPr lang="fr-CA" sz="1600" dirty="0"/>
              <a:t>Interagir</a:t>
            </a:r>
          </a:p>
          <a:p>
            <a:pPr marL="271463" indent="-271463">
              <a:spcBef>
                <a:spcPts val="600"/>
              </a:spcBef>
              <a:buFont typeface="+mj-lt"/>
              <a:buAutoNum type="arabicPeriod" startAt="5"/>
            </a:pPr>
            <a:r>
              <a:rPr lang="fr-CA" sz="1600" dirty="0"/>
              <a:t>Le droit d'auteur et l'utilisation des images en FAD</a:t>
            </a:r>
          </a:p>
          <a:p>
            <a:pPr marL="271463" indent="-271463">
              <a:spcBef>
                <a:spcPts val="600"/>
              </a:spcBef>
              <a:buFont typeface="+mj-lt"/>
              <a:buAutoNum type="arabicPeriod" startAt="5"/>
            </a:pPr>
            <a:r>
              <a:rPr lang="fr-CA" sz="1600" dirty="0"/>
              <a:t>Les outils de prévention du plagiat</a:t>
            </a:r>
          </a:p>
          <a:p>
            <a:pPr marL="271463" indent="-271463">
              <a:spcBef>
                <a:spcPts val="600"/>
              </a:spcBef>
              <a:buFont typeface="+mj-lt"/>
              <a:buAutoNum type="arabicPeriod" startAt="5"/>
            </a:pPr>
            <a:r>
              <a:rPr lang="fr-CA" sz="1600" dirty="0"/>
              <a:t>La conception universelle de l'apprentissage (CUA)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ECC55-2E6D-694D-8731-A079FD2DF6A2}"/>
              </a:ext>
            </a:extLst>
          </p:cNvPr>
          <p:cNvSpPr/>
          <p:nvPr/>
        </p:nvSpPr>
        <p:spPr>
          <a:xfrm>
            <a:off x="2219010" y="1785663"/>
            <a:ext cx="6608467" cy="367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u="sng" dirty="0">
                <a:hlinkClick r:id="rId2"/>
              </a:rPr>
              <a:t>https://athenap.enap.ca/moodle/course/view.php?id=2808</a:t>
            </a:r>
            <a:endParaRPr lang="fr-CA" b="1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ED6D109-DC56-1048-A496-2D9A799F0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8" y="1772536"/>
            <a:ext cx="16637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3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F354F"/>
      </a:accent1>
      <a:accent2>
        <a:srgbClr val="D9EFF2"/>
      </a:accent2>
      <a:accent3>
        <a:srgbClr val="A5A5A5"/>
      </a:accent3>
      <a:accent4>
        <a:srgbClr val="EA302B"/>
      </a:accent4>
      <a:accent5>
        <a:srgbClr val="3FA9B7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596</Words>
  <Application>Microsoft Office PowerPoint</Application>
  <PresentationFormat>Affichage à l'écran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Plan  d’accompagnement pédagogique</vt:lpstr>
      <vt:lpstr>Nouveaux outils technologiques</vt:lpstr>
      <vt:lpstr>Formation Athenap-Zoom-Panopto</vt:lpstr>
      <vt:lpstr>Cantines technos pour les enseignants 20-21</vt:lpstr>
      <vt:lpstr>Webinaire : « Adapter son contenu et sa gestion de classe - l’automne 2020 »</vt:lpstr>
      <vt:lpstr>Accompagnement individualisé</vt:lpstr>
      <vt:lpstr>Athenap/Aide/Enseignants FAD</vt:lpstr>
      <vt:lpstr>Athenap/Aide/Enseignants FAD</vt:lpstr>
      <vt:lpstr>Athenap/Aide/Enseignants FAD</vt:lpstr>
      <vt:lpstr>Athenap/Aide/Enseignants FAD</vt:lpstr>
      <vt:lpstr>Dispositif mis en place pour les étudiants</vt:lpstr>
    </vt:vector>
  </TitlesOfParts>
  <Company>ENAP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Nadine Cambefort</cp:lastModifiedBy>
  <cp:revision>51</cp:revision>
  <dcterms:created xsi:type="dcterms:W3CDTF">2020-04-28T13:29:56Z</dcterms:created>
  <dcterms:modified xsi:type="dcterms:W3CDTF">2020-06-18T18:52:37Z</dcterms:modified>
</cp:coreProperties>
</file>